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
  </p:notesMasterIdLst>
  <p:handoutMasterIdLst>
    <p:handoutMasterId r:id="rId13"/>
  </p:handoutMasterIdLst>
  <p:sldIdLst>
    <p:sldId id="256" r:id="rId5"/>
    <p:sldId id="278" r:id="rId6"/>
    <p:sldId id="277" r:id="rId7"/>
    <p:sldId id="281" r:id="rId8"/>
    <p:sldId id="276" r:id="rId9"/>
    <p:sldId id="279" r:id="rId10"/>
    <p:sldId id="280" r:id="rId11"/>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63419-00C8-46F7-446B-83C16CB1B39D}" name="Greentree, Anne" initials="GA" userId="S::anne.greentree@tourism.tas.gov.au::ca90687c-b871-4e75-9681-5a749fff5be3" providerId="AD"/>
  <p188:author id="{DE78AB62-AAF1-1927-C2D5-A6DCBF68FA0E}" name="Barker, Devi" initials="DB" userId="S::devi.barker@tourism.tas.gov.au::448c1349-6082-4558-9e08-e25d8b9b55b7" providerId="AD"/>
  <p188:author id="{31530865-A2AE-3582-8FA3-6D6D00F560F9}" name="Fleming, Paul" initials="" userId="S::paul.fleming@tourism.tas.gov.au::3b9c8e54-579a-4319-b37c-0663ee6ae120" providerId="AD"/>
  <p188:author id="{A3D8F28A-1392-2B7E-20D3-46106BC0543C}" name="Clarke, Alexis" initials="CA" userId="S::alexis.clarke@tourism.tas.gov.au::7b96c524-c67b-4a86-b016-16af3d18a334" providerId="AD"/>
  <p188:author id="{673670DC-4587-D263-8019-66EAC343C588}" name="Williams, James" initials="WJ" userId="S::james.williams@tourism.tas.gov.au::f4588336-4395-4371-afc9-14f2250052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DA9A0"/>
    <a:srgbClr val="1A322F"/>
    <a:srgbClr val="E2E4E1"/>
    <a:srgbClr val="FFFFFF"/>
    <a:srgbClr val="62796C"/>
    <a:srgbClr val="C0C7C2"/>
    <a:srgbClr val="6E7943"/>
    <a:srgbClr val="55622B"/>
    <a:srgbClr val="6C8174"/>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F28C4-B10E-42D7-AAE3-479B77D54949}" v="1" dt="2026-03-11T23:12:09.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0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s, Josh" userId="0367e992-2c13-43b2-a9ee-08646f28d3d0" providerId="ADAL" clId="{6DB56C76-9CB9-4886-A913-4B9430B0E910}"/>
    <pc:docChg chg="modSld">
      <pc:chgData name="Phillips, Josh" userId="0367e992-2c13-43b2-a9ee-08646f28d3d0" providerId="ADAL" clId="{6DB56C76-9CB9-4886-A913-4B9430B0E910}" dt="2026-03-11T23:12:09.841" v="0"/>
      <pc:docMkLst>
        <pc:docMk/>
      </pc:docMkLst>
      <pc:sldChg chg="modSp">
        <pc:chgData name="Phillips, Josh" userId="0367e992-2c13-43b2-a9ee-08646f28d3d0" providerId="ADAL" clId="{6DB56C76-9CB9-4886-A913-4B9430B0E910}" dt="2026-03-11T23:12:09.841" v="0"/>
        <pc:sldMkLst>
          <pc:docMk/>
          <pc:sldMk cId="2492182070" sldId="281"/>
        </pc:sldMkLst>
        <pc:graphicFrameChg chg="mod">
          <ac:chgData name="Phillips, Josh" userId="0367e992-2c13-43b2-a9ee-08646f28d3d0" providerId="ADAL" clId="{6DB56C76-9CB9-4886-A913-4B9430B0E910}" dt="2026-03-11T23:12:09.841" v="0"/>
          <ac:graphicFrameMkLst>
            <pc:docMk/>
            <pc:sldMk cId="2492182070" sldId="281"/>
            <ac:graphicFrameMk id="62" creationId="{9F24EAFC-B4B5-0EF1-BD6B-109291E1A10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5.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19.xml"/><Relationship Id="rId1" Type="http://schemas.microsoft.com/office/2011/relationships/chartStyle" Target="style19.xml"/></Relationships>
</file>

<file path=ppt/charts/_rels/chart26.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20.xml"/><Relationship Id="rId1" Type="http://schemas.microsoft.com/office/2011/relationships/chartStyle" Target="style20.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3.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tategrowthtas.sharepoint.com/sites/ResearchandInsights-TT/Shared%20Documents/General/Quarterly%20Snapshot/10.%20YE%20December%2025/YE%20December%202025%20-%20Tourism%20Data%20Snapshot%20-%20Working%20Master%20Doc.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18702593368488"/>
          <c:y val="8.9395016907316924E-2"/>
          <c:w val="0.65655823985304607"/>
          <c:h val="0.65666947096078565"/>
        </c:manualLayout>
      </c:layout>
      <c:lineChart>
        <c:grouping val="standard"/>
        <c:varyColors val="0"/>
        <c:ser>
          <c:idx val="0"/>
          <c:order val="1"/>
          <c:spPr>
            <a:ln w="28575" cap="rnd">
              <a:solidFill>
                <a:sysClr val="windowText" lastClr="000000"/>
              </a:solidFill>
              <a:round/>
            </a:ln>
            <a:effectLst/>
          </c:spPr>
          <c:marker>
            <c:symbol val="circle"/>
            <c:size val="5"/>
            <c:spPr>
              <a:solidFill>
                <a:schemeClr val="tx1"/>
              </a:solidFill>
              <a:ln w="9525">
                <a:solidFill>
                  <a:sysClr val="windowText" lastClr="000000"/>
                </a:solidFill>
              </a:ln>
              <a:effectLst/>
            </c:spPr>
          </c:marker>
          <c:dLbls>
            <c:dLbl>
              <c:idx val="9"/>
              <c:layout>
                <c:manualLayout>
                  <c:x val="-3.0863875260964055E-3"/>
                  <c:y val="-8.1849930683319055E-2"/>
                </c:manualLayout>
              </c:layout>
              <c:numFmt formatCode="&quot;$&quot;#,##0.00&quot;b&quot;"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064810598851069"/>
                      <c:h val="0.12240530245417643"/>
                    </c:manualLayout>
                  </c15:layout>
                </c:ext>
                <c:ext xmlns:c16="http://schemas.microsoft.com/office/drawing/2014/chart" uri="{C3380CC4-5D6E-409C-BE32-E72D297353CC}">
                  <c16:uniqueId val="{00000000-1191-4E32-B3CB-CA583536085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P6'!$A$22:$A$31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P6'!$C$22:$C$31</c:f>
              <c:numCache>
                <c:formatCode>0</c:formatCode>
                <c:ptCount val="10"/>
                <c:pt idx="0">
                  <c:v>1760177</c:v>
                </c:pt>
                <c:pt idx="1">
                  <c:v>1911350</c:v>
                </c:pt>
                <c:pt idx="2">
                  <c:v>1986595</c:v>
                </c:pt>
                <c:pt idx="3">
                  <c:v>2109086</c:v>
                </c:pt>
                <c:pt idx="4">
                  <c:v>898137</c:v>
                </c:pt>
                <c:pt idx="5">
                  <c:v>1840758</c:v>
                </c:pt>
                <c:pt idx="6">
                  <c:v>3254339</c:v>
                </c:pt>
                <c:pt idx="7">
                  <c:v>3017892</c:v>
                </c:pt>
                <c:pt idx="8">
                  <c:v>2870833</c:v>
                </c:pt>
                <c:pt idx="9">
                  <c:v>3199458</c:v>
                </c:pt>
              </c:numCache>
            </c:numRef>
          </c:val>
          <c:smooth val="0"/>
          <c:extLst>
            <c:ext xmlns:c16="http://schemas.microsoft.com/office/drawing/2014/chart" uri="{C3380CC4-5D6E-409C-BE32-E72D297353CC}">
              <c16:uniqueId val="{00000001-1191-4E32-B3CB-CA5835360853}"/>
            </c:ext>
          </c:extLst>
        </c:ser>
        <c:ser>
          <c:idx val="1"/>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6.6773855354159244E-3"/>
                  <c:y val="0.11345386209157614"/>
                </c:manualLayout>
              </c:layout>
              <c:numFmt formatCode="&quot;$&quot;#,##0.00&quot;b&quot;"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384353466088868"/>
                      <c:h val="0.14929409895796364"/>
                    </c:manualLayout>
                  </c15:layout>
                </c:ext>
                <c:ext xmlns:c16="http://schemas.microsoft.com/office/drawing/2014/chart" uri="{C3380CC4-5D6E-409C-BE32-E72D297353CC}">
                  <c16:uniqueId val="{00000002-1191-4E32-B3CB-CA583536085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P6'!$A$22:$A$31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P6'!$D$22:$D$31</c:f>
              <c:numCache>
                <c:formatCode>0</c:formatCode>
                <c:ptCount val="10"/>
                <c:pt idx="0">
                  <c:v>1182990</c:v>
                </c:pt>
                <c:pt idx="1">
                  <c:v>1279235</c:v>
                </c:pt>
                <c:pt idx="2">
                  <c:v>1308601</c:v>
                </c:pt>
                <c:pt idx="3">
                  <c:v>1359033</c:v>
                </c:pt>
                <c:pt idx="4">
                  <c:v>613443</c:v>
                </c:pt>
                <c:pt idx="5">
                  <c:v>1284053</c:v>
                </c:pt>
                <c:pt idx="6">
                  <c:v>2247880</c:v>
                </c:pt>
                <c:pt idx="7">
                  <c:v>2149606</c:v>
                </c:pt>
                <c:pt idx="8">
                  <c:v>1926538</c:v>
                </c:pt>
                <c:pt idx="9">
                  <c:v>2207904</c:v>
                </c:pt>
              </c:numCache>
            </c:numRef>
          </c:val>
          <c:smooth val="0"/>
          <c:extLst>
            <c:ext xmlns:c16="http://schemas.microsoft.com/office/drawing/2014/chart" uri="{C3380CC4-5D6E-409C-BE32-E72D297353CC}">
              <c16:uniqueId val="{00000003-1191-4E32-B3CB-CA5835360853}"/>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6"/>
                <c:order val="0"/>
                <c:spPr>
                  <a:ln w="28575" cap="rnd">
                    <a:solidFill>
                      <a:schemeClr val="tx1"/>
                    </a:solidFill>
                    <a:round/>
                  </a:ln>
                  <a:effectLst/>
                </c:spPr>
                <c:marker>
                  <c:symbol val="circle"/>
                  <c:size val="5"/>
                  <c:spPr>
                    <a:solidFill>
                      <a:schemeClr val="tx1"/>
                    </a:solidFill>
                    <a:ln w="9525">
                      <a:solidFill>
                        <a:schemeClr val="tx1"/>
                      </a:solidFill>
                    </a:ln>
                    <a:effectLst/>
                  </c:spPr>
                </c:marker>
                <c:dLbls>
                  <c:dLbl>
                    <c:idx val="4"/>
                    <c:layout>
                      <c:manualLayout>
                        <c:x val="-1.8518518518518517E-2"/>
                        <c:y val="-8.2397003745318359E-2"/>
                      </c:manualLayout>
                    </c:layout>
                    <c:numFmt formatCode="&quot;$&quot;#,##0.0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uri="{CE6537A1-D6FC-4f65-9D91-7224C49458BB}">
                        <c15:layout>
                          <c:manualLayout>
                            <c:w val="0.19768494216000779"/>
                            <c:h val="0.10632988292193811"/>
                          </c:manualLayout>
                        </c15:layout>
                      </c:ext>
                      <c:ext xmlns:c16="http://schemas.microsoft.com/office/drawing/2014/chart" uri="{C3380CC4-5D6E-409C-BE32-E72D297353CC}">
                        <c16:uniqueId val="{00000004-1191-4E32-B3CB-CA583536085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'Year Ending - P6'!$A$22:$A$31</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P6'!$B$22:$B$31</c15:sqref>
                        </c15:formulaRef>
                      </c:ext>
                    </c:extLst>
                    <c:numCache>
                      <c:formatCode>0</c:formatCode>
                      <c:ptCount val="10"/>
                      <c:pt idx="0">
                        <c:v>2150038</c:v>
                      </c:pt>
                      <c:pt idx="1">
                        <c:v>2346718</c:v>
                      </c:pt>
                      <c:pt idx="2">
                        <c:v>2458342</c:v>
                      </c:pt>
                      <c:pt idx="3">
                        <c:v>2542522</c:v>
                      </c:pt>
                      <c:pt idx="4">
                        <c:v>1106701</c:v>
                      </c:pt>
                      <c:pt idx="5">
                        <c:v>1855596</c:v>
                      </c:pt>
                      <c:pt idx="6">
                        <c:v>3475688</c:v>
                      </c:pt>
                      <c:pt idx="7">
                        <c:v>3632937</c:v>
                      </c:pt>
                      <c:pt idx="8">
                        <c:v>3412564</c:v>
                      </c:pt>
                      <c:pt idx="9">
                        <c:v>3710016</c:v>
                      </c:pt>
                    </c:numCache>
                  </c:numRef>
                </c:val>
                <c:smooth val="0"/>
                <c:extLst>
                  <c:ext xmlns:c16="http://schemas.microsoft.com/office/drawing/2014/chart" uri="{C3380CC4-5D6E-409C-BE32-E72D297353CC}">
                    <c16:uniqueId val="{00000005-1191-4E32-B3CB-CA5835360853}"/>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a:t>
                </a:r>
                <a:r>
                  <a:rPr lang="en-AU" baseline="0"/>
                  <a:t> ending September</a:t>
                </a:r>
                <a:endParaRPr lang="en-AU"/>
              </a:p>
            </c:rich>
          </c:tx>
          <c:layout>
            <c:manualLayout>
              <c:xMode val="edge"/>
              <c:yMode val="edge"/>
              <c:x val="0.350776049782768"/>
              <c:y val="0.86929475374453391"/>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AU"/>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4000000"/>
          <c:min val="0"/>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inorUnit val="1000000"/>
        <c:dispUnits>
          <c:builtInUnit val="millions"/>
          <c:dispUnitsLbl>
            <c:layout>
              <c:manualLayout>
                <c:xMode val="edge"/>
                <c:yMode val="edge"/>
                <c:x val="6.3466837287540889E-3"/>
                <c:y val="0.28945731062244862"/>
              </c:manualLayout>
            </c:layout>
            <c:tx>
              <c:rich>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Billion ($)</a:t>
                  </a:r>
                </a:p>
              </c:rich>
            </c:tx>
            <c:spPr>
              <a:noFill/>
              <a:ln>
                <a:noFill/>
              </a:ln>
              <a:effectLst/>
            </c:spPr>
            <c:txPr>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dispUnitsLbl>
        </c:dispUnits>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30714423262083"/>
          <c:y val="0.11126308638139719"/>
          <c:w val="0.64969285576737912"/>
          <c:h val="0.879938104096328"/>
        </c:manualLayout>
      </c:layout>
      <c:barChart>
        <c:barDir val="bar"/>
        <c:grouping val="clustered"/>
        <c:varyColors val="0"/>
        <c:ser>
          <c:idx val="0"/>
          <c:order val="0"/>
          <c:tx>
            <c:strRef>
              <c:f>Sheet1!$B$1</c:f>
              <c:strCache>
                <c:ptCount val="1"/>
                <c:pt idx="0">
                  <c:v>Interstate</c:v>
                </c:pt>
              </c:strCache>
            </c:strRef>
          </c:tx>
          <c:spPr>
            <a:solidFill>
              <a:srgbClr val="1A32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25</c:v>
                </c:pt>
                <c:pt idx="1">
                  <c:v>25 - 34</c:v>
                </c:pt>
                <c:pt idx="2">
                  <c:v>35 - 44</c:v>
                </c:pt>
                <c:pt idx="3">
                  <c:v>45 - 54</c:v>
                </c:pt>
                <c:pt idx="4">
                  <c:v>55 - 64</c:v>
                </c:pt>
                <c:pt idx="5">
                  <c:v>65+</c:v>
                </c:pt>
              </c:strCache>
            </c:strRef>
          </c:cat>
          <c:val>
            <c:numRef>
              <c:f>Sheet1!$B$2:$B$7</c:f>
              <c:numCache>
                <c:formatCode>0%</c:formatCode>
                <c:ptCount val="6"/>
                <c:pt idx="0">
                  <c:v>0.04</c:v>
                </c:pt>
                <c:pt idx="1">
                  <c:v>0.14000000000000001</c:v>
                </c:pt>
                <c:pt idx="2">
                  <c:v>0.13</c:v>
                </c:pt>
                <c:pt idx="3">
                  <c:v>0.22</c:v>
                </c:pt>
                <c:pt idx="4">
                  <c:v>0.27</c:v>
                </c:pt>
                <c:pt idx="5">
                  <c:v>0.21</c:v>
                </c:pt>
              </c:numCache>
            </c:numRef>
          </c:val>
          <c:extLst>
            <c:ext xmlns:c16="http://schemas.microsoft.com/office/drawing/2014/chart" uri="{C3380CC4-5D6E-409C-BE32-E72D297353CC}">
              <c16:uniqueId val="{00000000-92B8-4F9B-8886-C135B635C393}"/>
            </c:ext>
          </c:extLst>
        </c:ser>
        <c:ser>
          <c:idx val="1"/>
          <c:order val="1"/>
          <c:tx>
            <c:strRef>
              <c:f>Sheet1!$C$1</c:f>
              <c:strCache>
                <c:ptCount val="1"/>
                <c:pt idx="0">
                  <c:v>Inter holiday</c:v>
                </c:pt>
              </c:strCache>
            </c:strRef>
          </c:tx>
          <c:spPr>
            <a:solidFill>
              <a:srgbClr val="9DA9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25</c:v>
                </c:pt>
                <c:pt idx="1">
                  <c:v>25 - 34</c:v>
                </c:pt>
                <c:pt idx="2">
                  <c:v>35 - 44</c:v>
                </c:pt>
                <c:pt idx="3">
                  <c:v>45 - 54</c:v>
                </c:pt>
                <c:pt idx="4">
                  <c:v>55 - 64</c:v>
                </c:pt>
                <c:pt idx="5">
                  <c:v>65+</c:v>
                </c:pt>
              </c:strCache>
            </c:strRef>
          </c:cat>
          <c:val>
            <c:numRef>
              <c:f>Sheet1!$C$2:$C$7</c:f>
              <c:numCache>
                <c:formatCode>0%</c:formatCode>
                <c:ptCount val="6"/>
                <c:pt idx="0">
                  <c:v>0.04</c:v>
                </c:pt>
                <c:pt idx="1">
                  <c:v>0.16</c:v>
                </c:pt>
                <c:pt idx="2">
                  <c:v>0.13</c:v>
                </c:pt>
                <c:pt idx="3">
                  <c:v>0.21</c:v>
                </c:pt>
                <c:pt idx="4">
                  <c:v>0.26</c:v>
                </c:pt>
                <c:pt idx="5">
                  <c:v>0.2</c:v>
                </c:pt>
              </c:numCache>
            </c:numRef>
          </c:val>
          <c:extLst>
            <c:ext xmlns:c16="http://schemas.microsoft.com/office/drawing/2014/chart" uri="{C3380CC4-5D6E-409C-BE32-E72D297353CC}">
              <c16:uniqueId val="{00000001-92B8-4F9B-8886-C135B635C393}"/>
            </c:ext>
          </c:extLst>
        </c:ser>
        <c:dLbls>
          <c:dLblPos val="outEnd"/>
          <c:showLegendKey val="0"/>
          <c:showVal val="1"/>
          <c:showCatName val="0"/>
          <c:showSerName val="0"/>
          <c:showPercent val="0"/>
          <c:showBubbleSize val="0"/>
        </c:dLbls>
        <c:gapWidth val="100"/>
        <c:axId val="689646160"/>
        <c:axId val="689651440"/>
      </c:barChart>
      <c:catAx>
        <c:axId val="689646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651440"/>
        <c:crosses val="autoZero"/>
        <c:auto val="1"/>
        <c:lblAlgn val="ctr"/>
        <c:lblOffset val="100"/>
        <c:noMultiLvlLbl val="0"/>
      </c:catAx>
      <c:valAx>
        <c:axId val="689651440"/>
        <c:scaling>
          <c:orientation val="minMax"/>
        </c:scaling>
        <c:delete val="1"/>
        <c:axPos val="t"/>
        <c:numFmt formatCode="0%" sourceLinked="1"/>
        <c:majorTickMark val="none"/>
        <c:minorTickMark val="none"/>
        <c:tickLblPos val="nextTo"/>
        <c:crossAx val="68964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2738095238097"/>
          <c:y val="0.21520992063492059"/>
          <c:w val="0.53461825396825402"/>
          <c:h val="0.53461825396825402"/>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DE74-4062-9BBE-B7C2AE7B361C}"/>
              </c:ext>
            </c:extLst>
          </c:dPt>
          <c:dPt>
            <c:idx val="1"/>
            <c:bubble3D val="0"/>
            <c:spPr>
              <a:solidFill>
                <a:srgbClr val="C0C7C2"/>
              </a:solidFill>
              <a:ln w="19050">
                <a:solidFill>
                  <a:schemeClr val="lt1"/>
                </a:solidFill>
              </a:ln>
              <a:effectLst/>
            </c:spPr>
            <c:extLst>
              <c:ext xmlns:c16="http://schemas.microsoft.com/office/drawing/2014/chart" uri="{C3380CC4-5D6E-409C-BE32-E72D297353CC}">
                <c16:uniqueId val="{00000003-DE74-4062-9BBE-B7C2AE7B361C}"/>
              </c:ext>
            </c:extLst>
          </c:dPt>
          <c:dPt>
            <c:idx val="2"/>
            <c:bubble3D val="0"/>
            <c:spPr>
              <a:solidFill>
                <a:srgbClr val="6C8174"/>
              </a:solidFill>
              <a:ln w="19050">
                <a:solidFill>
                  <a:schemeClr val="lt1"/>
                </a:solidFill>
              </a:ln>
              <a:effectLst/>
            </c:spPr>
            <c:extLst>
              <c:ext xmlns:c16="http://schemas.microsoft.com/office/drawing/2014/chart" uri="{C3380CC4-5D6E-409C-BE32-E72D297353CC}">
                <c16:uniqueId val="{00000005-DE74-4062-9BBE-B7C2AE7B361C}"/>
              </c:ext>
            </c:extLst>
          </c:dPt>
          <c:dPt>
            <c:idx val="3"/>
            <c:bubble3D val="0"/>
            <c:spPr>
              <a:solidFill>
                <a:srgbClr val="C0C7C2"/>
              </a:solidFill>
              <a:ln w="19050">
                <a:solidFill>
                  <a:schemeClr val="lt1"/>
                </a:solidFill>
              </a:ln>
              <a:effectLst/>
            </c:spPr>
            <c:extLst>
              <c:ext xmlns:c16="http://schemas.microsoft.com/office/drawing/2014/chart" uri="{C3380CC4-5D6E-409C-BE32-E72D297353CC}">
                <c16:uniqueId val="{00000007-DE74-4062-9BBE-B7C2AE7B361C}"/>
              </c:ext>
            </c:extLst>
          </c:dPt>
          <c:dPt>
            <c:idx val="4"/>
            <c:bubble3D val="0"/>
            <c:spPr>
              <a:solidFill>
                <a:srgbClr val="E2E4E1"/>
              </a:solidFill>
              <a:ln w="19050">
                <a:solidFill>
                  <a:schemeClr val="lt1"/>
                </a:solidFill>
              </a:ln>
              <a:effectLst/>
            </c:spPr>
            <c:extLst>
              <c:ext xmlns:c16="http://schemas.microsoft.com/office/drawing/2014/chart" uri="{C3380CC4-5D6E-409C-BE32-E72D297353CC}">
                <c16:uniqueId val="{00000009-DE74-4062-9BBE-B7C2AE7B361C}"/>
              </c:ext>
            </c:extLst>
          </c:dPt>
          <c:dPt>
            <c:idx val="5"/>
            <c:bubble3D val="0"/>
            <c:spPr>
              <a:solidFill>
                <a:srgbClr val="9DA9A0"/>
              </a:solidFill>
              <a:ln w="19050">
                <a:solidFill>
                  <a:schemeClr val="lt1"/>
                </a:solidFill>
              </a:ln>
              <a:effectLst/>
            </c:spPr>
            <c:extLst>
              <c:ext xmlns:c16="http://schemas.microsoft.com/office/drawing/2014/chart" uri="{C3380CC4-5D6E-409C-BE32-E72D297353CC}">
                <c16:uniqueId val="{0000000B-DE74-4062-9BBE-B7C2AE7B361C}"/>
              </c:ext>
            </c:extLst>
          </c:dPt>
          <c:dPt>
            <c:idx val="6"/>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D-DE74-4062-9BBE-B7C2AE7B361C}"/>
              </c:ext>
            </c:extLst>
          </c:dPt>
          <c:dLbls>
            <c:dLbl>
              <c:idx val="0"/>
              <c:layout>
                <c:manualLayout>
                  <c:x val="0.14643194444444427"/>
                  <c:y val="-4.039285714285714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3690357142857144"/>
                      <c:h val="0.29192380952380953"/>
                    </c:manualLayout>
                  </c15:layout>
                </c:ext>
                <c:ext xmlns:c16="http://schemas.microsoft.com/office/drawing/2014/chart" uri="{C3380CC4-5D6E-409C-BE32-E72D297353CC}">
                  <c16:uniqueId val="{00000001-DE74-4062-9BBE-B7C2AE7B361C}"/>
                </c:ext>
              </c:extLst>
            </c:dLbl>
            <c:dLbl>
              <c:idx val="1"/>
              <c:layout>
                <c:manualLayout>
                  <c:x val="0.12437063492063483"/>
                  <c:y val="6.57900793650793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E74-4062-9BBE-B7C2AE7B361C}"/>
                </c:ext>
              </c:extLst>
            </c:dLbl>
            <c:dLbl>
              <c:idx val="2"/>
              <c:layout>
                <c:manualLayout>
                  <c:x val="-0.16896331012554275"/>
                  <c:y val="0.10551150793650785"/>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846348377648802"/>
                      <c:h val="0.19624523809523808"/>
                    </c:manualLayout>
                  </c15:layout>
                </c:ext>
                <c:ext xmlns:c16="http://schemas.microsoft.com/office/drawing/2014/chart" uri="{C3380CC4-5D6E-409C-BE32-E72D297353CC}">
                  <c16:uniqueId val="{00000005-DE74-4062-9BBE-B7C2AE7B361C}"/>
                </c:ext>
              </c:extLst>
            </c:dLbl>
            <c:dLbl>
              <c:idx val="3"/>
              <c:layout>
                <c:manualLayout>
                  <c:x val="-0.19140753808096272"/>
                  <c:y val="-4.2902777777778242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151819824292826"/>
                      <c:h val="0.18609047619047617"/>
                    </c:manualLayout>
                  </c15:layout>
                </c:ext>
                <c:ext xmlns:c16="http://schemas.microsoft.com/office/drawing/2014/chart" uri="{C3380CC4-5D6E-409C-BE32-E72D297353CC}">
                  <c16:uniqueId val="{00000007-DE74-4062-9BBE-B7C2AE7B361C}"/>
                </c:ext>
              </c:extLst>
            </c:dLbl>
            <c:dLbl>
              <c:idx val="4"/>
              <c:layout>
                <c:manualLayout>
                  <c:x val="-0.24833746459589481"/>
                  <c:y val="-7.9296825396825379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2947132377187405"/>
                      <c:h val="0.19624523809523808"/>
                    </c:manualLayout>
                  </c15:layout>
                </c:ext>
                <c:ext xmlns:c16="http://schemas.microsoft.com/office/drawing/2014/chart" uri="{C3380CC4-5D6E-409C-BE32-E72D297353CC}">
                  <c16:uniqueId val="{00000009-DE74-4062-9BBE-B7C2AE7B361C}"/>
                </c:ext>
              </c:extLst>
            </c:dLbl>
            <c:dLbl>
              <c:idx val="5"/>
              <c:layout>
                <c:manualLayout>
                  <c:x val="-8.9567997823407672E-2"/>
                  <c:y val="-0.16749126984126986"/>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605260683294526"/>
                      <c:h val="0.19120555555555555"/>
                    </c:manualLayout>
                  </c15:layout>
                </c:ext>
                <c:ext xmlns:c16="http://schemas.microsoft.com/office/drawing/2014/chart" uri="{C3380CC4-5D6E-409C-BE32-E72D297353CC}">
                  <c16:uniqueId val="{0000000B-DE74-4062-9BBE-B7C2AE7B361C}"/>
                </c:ext>
              </c:extLst>
            </c:dLbl>
            <c:dLbl>
              <c:idx val="6"/>
              <c:layout>
                <c:manualLayout>
                  <c:x val="2.7168223256187177E-2"/>
                  <c:y val="-0.1296936507936508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DE74-4062-9BBE-B7C2AE7B36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With a partner/as a couple</c:v>
                </c:pt>
                <c:pt idx="1">
                  <c:v>Alone</c:v>
                </c:pt>
                <c:pt idx="2">
                  <c:v>Other family or family and friends</c:v>
                </c:pt>
                <c:pt idx="3">
                  <c:v>As a family with children</c:v>
                </c:pt>
                <c:pt idx="4">
                  <c:v>With a small group of friends</c:v>
                </c:pt>
                <c:pt idx="5">
                  <c:v>Business/work associates</c:v>
                </c:pt>
                <c:pt idx="6">
                  <c:v>Other</c:v>
                </c:pt>
              </c:strCache>
            </c:strRef>
          </c:cat>
          <c:val>
            <c:numRef>
              <c:f>Sheet1!$B$2:$B$8</c:f>
              <c:numCache>
                <c:formatCode>0%</c:formatCode>
                <c:ptCount val="7"/>
                <c:pt idx="0">
                  <c:v>0.34</c:v>
                </c:pt>
                <c:pt idx="1">
                  <c:v>0.25</c:v>
                </c:pt>
                <c:pt idx="2">
                  <c:v>0.13</c:v>
                </c:pt>
                <c:pt idx="3">
                  <c:v>0.13</c:v>
                </c:pt>
                <c:pt idx="4">
                  <c:v>7.0000000000000007E-2</c:v>
                </c:pt>
                <c:pt idx="5">
                  <c:v>0.05</c:v>
                </c:pt>
                <c:pt idx="6">
                  <c:v>0.03</c:v>
                </c:pt>
              </c:numCache>
            </c:numRef>
          </c:val>
          <c:extLst>
            <c:ext xmlns:c16="http://schemas.microsoft.com/office/drawing/2014/chart" uri="{C3380CC4-5D6E-409C-BE32-E72D297353CC}">
              <c16:uniqueId val="{0000000E-DE74-4062-9BBE-B7C2AE7B361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Interstate</c:v>
                </c:pt>
              </c:strCache>
            </c:strRef>
          </c:tx>
          <c:spPr>
            <a:solidFill>
              <a:srgbClr val="1A32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Summer</c:v>
                </c:pt>
                <c:pt idx="1">
                  <c:v>Autumn</c:v>
                </c:pt>
                <c:pt idx="2">
                  <c:v>Winter</c:v>
                </c:pt>
                <c:pt idx="3">
                  <c:v>Spring</c:v>
                </c:pt>
              </c:strCache>
            </c:strRef>
          </c:cat>
          <c:val>
            <c:numRef>
              <c:f>Sheet1!$B$2:$B$5</c:f>
              <c:numCache>
                <c:formatCode>0%</c:formatCode>
                <c:ptCount val="4"/>
                <c:pt idx="0">
                  <c:v>0.32473484720211249</c:v>
                </c:pt>
                <c:pt idx="1">
                  <c:v>0.27414994585852848</c:v>
                </c:pt>
                <c:pt idx="2">
                  <c:v>0.17887830103979707</c:v>
                </c:pt>
                <c:pt idx="3">
                  <c:v>0.22223690589956199</c:v>
                </c:pt>
              </c:numCache>
            </c:numRef>
          </c:val>
          <c:extLst>
            <c:ext xmlns:c16="http://schemas.microsoft.com/office/drawing/2014/chart" uri="{C3380CC4-5D6E-409C-BE32-E72D297353CC}">
              <c16:uniqueId val="{00000000-5AC3-4339-BE96-22B7D9060665}"/>
            </c:ext>
          </c:extLst>
        </c:ser>
        <c:ser>
          <c:idx val="1"/>
          <c:order val="1"/>
          <c:tx>
            <c:strRef>
              <c:f>Sheet1!$C$1</c:f>
              <c:strCache>
                <c:ptCount val="1"/>
                <c:pt idx="0">
                  <c:v>Inter holiday</c:v>
                </c:pt>
              </c:strCache>
            </c:strRef>
          </c:tx>
          <c:spPr>
            <a:solidFill>
              <a:srgbClr val="9DA9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Summer</c:v>
                </c:pt>
                <c:pt idx="1">
                  <c:v>Autumn</c:v>
                </c:pt>
                <c:pt idx="2">
                  <c:v>Winter</c:v>
                </c:pt>
                <c:pt idx="3">
                  <c:v>Spring</c:v>
                </c:pt>
              </c:strCache>
            </c:strRef>
          </c:cat>
          <c:val>
            <c:numRef>
              <c:f>Sheet1!$C$2:$C$5</c:f>
              <c:numCache>
                <c:formatCode>0%</c:formatCode>
                <c:ptCount val="4"/>
                <c:pt idx="0">
                  <c:v>0.35958349389370153</c:v>
                </c:pt>
                <c:pt idx="1">
                  <c:v>0.29451859414175685</c:v>
                </c:pt>
                <c:pt idx="2">
                  <c:v>0.14303968718669877</c:v>
                </c:pt>
                <c:pt idx="3">
                  <c:v>0.20285822477784285</c:v>
                </c:pt>
              </c:numCache>
            </c:numRef>
          </c:val>
          <c:extLst>
            <c:ext xmlns:c16="http://schemas.microsoft.com/office/drawing/2014/chart" uri="{C3380CC4-5D6E-409C-BE32-E72D297353CC}">
              <c16:uniqueId val="{00000001-5AC3-4339-BE96-22B7D9060665}"/>
            </c:ext>
          </c:extLst>
        </c:ser>
        <c:dLbls>
          <c:dLblPos val="outEnd"/>
          <c:showLegendKey val="0"/>
          <c:showVal val="1"/>
          <c:showCatName val="0"/>
          <c:showSerName val="0"/>
          <c:showPercent val="0"/>
          <c:showBubbleSize val="0"/>
        </c:dLbls>
        <c:gapWidth val="100"/>
        <c:axId val="689646160"/>
        <c:axId val="689651440"/>
      </c:barChart>
      <c:catAx>
        <c:axId val="68964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651440"/>
        <c:crosses val="autoZero"/>
        <c:auto val="1"/>
        <c:lblAlgn val="ctr"/>
        <c:lblOffset val="100"/>
        <c:noMultiLvlLbl val="0"/>
      </c:catAx>
      <c:valAx>
        <c:axId val="689651440"/>
        <c:scaling>
          <c:orientation val="minMax"/>
          <c:max val="0.5"/>
        </c:scaling>
        <c:delete val="1"/>
        <c:axPos val="l"/>
        <c:numFmt formatCode="0%" sourceLinked="1"/>
        <c:majorTickMark val="out"/>
        <c:minorTickMark val="none"/>
        <c:tickLblPos val="nextTo"/>
        <c:crossAx val="68964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2738095238097"/>
          <c:y val="0.21520992063492059"/>
          <c:w val="0.53461825396825402"/>
          <c:h val="0.53461825396825402"/>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E3C2-4E80-AB21-0A4E6F6A46B6}"/>
              </c:ext>
            </c:extLst>
          </c:dPt>
          <c:dPt>
            <c:idx val="1"/>
            <c:bubble3D val="0"/>
            <c:spPr>
              <a:solidFill>
                <a:srgbClr val="C0C7C2"/>
              </a:solidFill>
              <a:ln w="19050">
                <a:solidFill>
                  <a:schemeClr val="lt1"/>
                </a:solidFill>
              </a:ln>
              <a:effectLst/>
            </c:spPr>
            <c:extLst>
              <c:ext xmlns:c16="http://schemas.microsoft.com/office/drawing/2014/chart" uri="{C3380CC4-5D6E-409C-BE32-E72D297353CC}">
                <c16:uniqueId val="{00000003-E3C2-4E80-AB21-0A4E6F6A46B6}"/>
              </c:ext>
            </c:extLst>
          </c:dPt>
          <c:dPt>
            <c:idx val="2"/>
            <c:bubble3D val="0"/>
            <c:spPr>
              <a:solidFill>
                <a:srgbClr val="6C8174"/>
              </a:solidFill>
              <a:ln w="19050">
                <a:solidFill>
                  <a:schemeClr val="lt1"/>
                </a:solidFill>
              </a:ln>
              <a:effectLst/>
            </c:spPr>
            <c:extLst>
              <c:ext xmlns:c16="http://schemas.microsoft.com/office/drawing/2014/chart" uri="{C3380CC4-5D6E-409C-BE32-E72D297353CC}">
                <c16:uniqueId val="{00000005-E3C2-4E80-AB21-0A4E6F6A46B6}"/>
              </c:ext>
            </c:extLst>
          </c:dPt>
          <c:dPt>
            <c:idx val="3"/>
            <c:bubble3D val="0"/>
            <c:spPr>
              <a:solidFill>
                <a:srgbClr val="C0C7C2"/>
              </a:solidFill>
              <a:ln w="19050">
                <a:solidFill>
                  <a:schemeClr val="lt1"/>
                </a:solidFill>
              </a:ln>
              <a:effectLst/>
            </c:spPr>
            <c:extLst>
              <c:ext xmlns:c16="http://schemas.microsoft.com/office/drawing/2014/chart" uri="{C3380CC4-5D6E-409C-BE32-E72D297353CC}">
                <c16:uniqueId val="{00000007-E3C2-4E80-AB21-0A4E6F6A46B6}"/>
              </c:ext>
            </c:extLst>
          </c:dPt>
          <c:dPt>
            <c:idx val="4"/>
            <c:bubble3D val="0"/>
            <c:spPr>
              <a:solidFill>
                <a:srgbClr val="E2E4E1"/>
              </a:solidFill>
              <a:ln w="19050">
                <a:solidFill>
                  <a:schemeClr val="lt1"/>
                </a:solidFill>
              </a:ln>
              <a:effectLst/>
            </c:spPr>
            <c:extLst>
              <c:ext xmlns:c16="http://schemas.microsoft.com/office/drawing/2014/chart" uri="{C3380CC4-5D6E-409C-BE32-E72D297353CC}">
                <c16:uniqueId val="{00000009-E3C2-4E80-AB21-0A4E6F6A46B6}"/>
              </c:ext>
            </c:extLst>
          </c:dPt>
          <c:dPt>
            <c:idx val="5"/>
            <c:bubble3D val="0"/>
            <c:spPr>
              <a:solidFill>
                <a:srgbClr val="9DA9A0"/>
              </a:solidFill>
              <a:ln w="19050">
                <a:solidFill>
                  <a:schemeClr val="lt1"/>
                </a:solidFill>
              </a:ln>
              <a:effectLst/>
            </c:spPr>
            <c:extLst>
              <c:ext xmlns:c16="http://schemas.microsoft.com/office/drawing/2014/chart" uri="{C3380CC4-5D6E-409C-BE32-E72D297353CC}">
                <c16:uniqueId val="{0000000B-E3C2-4E80-AB21-0A4E6F6A46B6}"/>
              </c:ext>
            </c:extLst>
          </c:dPt>
          <c:dLbls>
            <c:dLbl>
              <c:idx val="0"/>
              <c:layout>
                <c:manualLayout>
                  <c:x val="0.10662387456007383"/>
                  <c:y val="-7.3150793650793647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60BF935-293D-4E1D-ACC0-C1EB2E692BCB}" type="CATEGORYNAME">
                      <a:rPr lang="en-AU" b="1"/>
                      <a:pPr>
                        <a:defRPr sz="900"/>
                      </a:pPr>
                      <a:t>[CATEGORY NAME]</a:t>
                    </a:fld>
                    <a:r>
                      <a:rPr lang="en-AU" baseline="0" dirty="0"/>
                      <a:t>
</a:t>
                    </a:r>
                    <a:fld id="{EF620E3A-450C-4323-96A9-F8E9497AD7EA}" type="VALUE">
                      <a:rPr lang="en-AU" baseline="0"/>
                      <a:pPr>
                        <a:defRPr sz="900"/>
                      </a:pPr>
                      <a:t>[VALUE]</a:t>
                    </a:fld>
                    <a:endParaRPr lang="en-AU"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AU"/>
                </a:p>
              </c:txPr>
              <c:showLegendKey val="0"/>
              <c:showVal val="1"/>
              <c:showCatName val="1"/>
              <c:showSerName val="0"/>
              <c:showPercent val="0"/>
              <c:showBubbleSize val="0"/>
              <c:separator>
</c:separator>
              <c:extLst>
                <c:ext xmlns:c15="http://schemas.microsoft.com/office/drawing/2012/chart" uri="{CE6537A1-D6FC-4f65-9D91-7224C49458BB}">
                  <c15:layout>
                    <c:manualLayout>
                      <c:w val="0.23690345885099495"/>
                      <c:h val="0.23648730158730158"/>
                    </c:manualLayout>
                  </c15:layout>
                  <c15:dlblFieldTable/>
                  <c15:showDataLabelsRange val="0"/>
                </c:ext>
                <c:ext xmlns:c16="http://schemas.microsoft.com/office/drawing/2014/chart" uri="{C3380CC4-5D6E-409C-BE32-E72D297353CC}">
                  <c16:uniqueId val="{00000001-E3C2-4E80-AB21-0A4E6F6A46B6}"/>
                </c:ext>
              </c:extLst>
            </c:dLbl>
            <c:dLbl>
              <c:idx val="1"/>
              <c:layout>
                <c:manualLayout>
                  <c:x val="0.14883986122969939"/>
                  <c:y val="8.090892857142857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9815183988505187"/>
                      <c:h val="0.15592777777777775"/>
                    </c:manualLayout>
                  </c15:layout>
                </c:ext>
                <c:ext xmlns:c16="http://schemas.microsoft.com/office/drawing/2014/chart" uri="{C3380CC4-5D6E-409C-BE32-E72D297353CC}">
                  <c16:uniqueId val="{00000003-E3C2-4E80-AB21-0A4E6F6A46B6}"/>
                </c:ext>
              </c:extLst>
            </c:dLbl>
            <c:dLbl>
              <c:idx val="2"/>
              <c:layout>
                <c:manualLayout>
                  <c:x val="-0.17095371355994468"/>
                  <c:y val="0.1181105158730158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2467460821964528"/>
                      <c:h val="0.23152301587301582"/>
                    </c:manualLayout>
                  </c15:layout>
                </c:ext>
                <c:ext xmlns:c16="http://schemas.microsoft.com/office/drawing/2014/chart" uri="{C3380CC4-5D6E-409C-BE32-E72D297353CC}">
                  <c16:uniqueId val="{00000005-E3C2-4E80-AB21-0A4E6F6A46B6}"/>
                </c:ext>
              </c:extLst>
            </c:dLbl>
            <c:dLbl>
              <c:idx val="3"/>
              <c:layout>
                <c:manualLayout>
                  <c:x val="-0.20129749227974228"/>
                  <c:y val="4.358670634920634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151819824292826"/>
                      <c:h val="0.21128888888888883"/>
                    </c:manualLayout>
                  </c15:layout>
                </c:ext>
                <c:ext xmlns:c16="http://schemas.microsoft.com/office/drawing/2014/chart" uri="{C3380CC4-5D6E-409C-BE32-E72D297353CC}">
                  <c16:uniqueId val="{00000007-E3C2-4E80-AB21-0A4E6F6A46B6}"/>
                </c:ext>
              </c:extLst>
            </c:dLbl>
            <c:dLbl>
              <c:idx val="4"/>
              <c:layout>
                <c:manualLayout>
                  <c:x val="-0.20433450312634391"/>
                  <c:y val="-9.1896031746031739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577841387101181"/>
                      <c:h val="0.19120555555555555"/>
                    </c:manualLayout>
                  </c15:layout>
                </c:ext>
                <c:ext xmlns:c16="http://schemas.microsoft.com/office/drawing/2014/chart" uri="{C3380CC4-5D6E-409C-BE32-E72D297353CC}">
                  <c16:uniqueId val="{00000009-E3C2-4E80-AB21-0A4E6F6A46B6}"/>
                </c:ext>
              </c:extLst>
            </c:dLbl>
            <c:dLbl>
              <c:idx val="5"/>
              <c:layout>
                <c:manualLayout>
                  <c:x val="-1.1942263881731795E-2"/>
                  <c:y val="-0.1616476190476190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1245566258806356"/>
                      <c:h val="0.19120555555555555"/>
                    </c:manualLayout>
                  </c15:layout>
                </c:ext>
                <c:ext xmlns:c16="http://schemas.microsoft.com/office/drawing/2014/chart" uri="{C3380CC4-5D6E-409C-BE32-E72D297353CC}">
                  <c16:uniqueId val="{0000000B-E3C2-4E80-AB21-0A4E6F6A46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No, this was my first trip</c:v>
                </c:pt>
                <c:pt idx="1">
                  <c:v>Yes, &lt; 12 months</c:v>
                </c:pt>
                <c:pt idx="2">
                  <c:v>Yes, 12 months to 2 years ago</c:v>
                </c:pt>
                <c:pt idx="3">
                  <c:v>Yes, 2 years to 3 years ago</c:v>
                </c:pt>
                <c:pt idx="4">
                  <c:v>Yes, 3 years to 4 years ago</c:v>
                </c:pt>
                <c:pt idx="5">
                  <c:v>Yes, 4 years ago or more</c:v>
                </c:pt>
              </c:strCache>
            </c:strRef>
          </c:cat>
          <c:val>
            <c:numRef>
              <c:f>Sheet1!$B$2:$B$7</c:f>
              <c:numCache>
                <c:formatCode>0%</c:formatCode>
                <c:ptCount val="6"/>
                <c:pt idx="0">
                  <c:v>0.22</c:v>
                </c:pt>
                <c:pt idx="1">
                  <c:v>0.32</c:v>
                </c:pt>
                <c:pt idx="2">
                  <c:v>0.13</c:v>
                </c:pt>
                <c:pt idx="3">
                  <c:v>0.05</c:v>
                </c:pt>
                <c:pt idx="4">
                  <c:v>0.03</c:v>
                </c:pt>
                <c:pt idx="5">
                  <c:v>0.24</c:v>
                </c:pt>
              </c:numCache>
            </c:numRef>
          </c:val>
          <c:extLst>
            <c:ext xmlns:c16="http://schemas.microsoft.com/office/drawing/2014/chart" uri="{C3380CC4-5D6E-409C-BE32-E72D297353CC}">
              <c16:uniqueId val="{0000000E-E3C2-4E80-AB21-0A4E6F6A46B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2738095238097"/>
          <c:y val="0.21520992063492059"/>
          <c:w val="0.53461825396825402"/>
          <c:h val="0.53461825396825402"/>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B379-4846-BA02-B7E6DF7CE646}"/>
              </c:ext>
            </c:extLst>
          </c:dPt>
          <c:dPt>
            <c:idx val="1"/>
            <c:bubble3D val="0"/>
            <c:spPr>
              <a:solidFill>
                <a:srgbClr val="C0C7C2"/>
              </a:solidFill>
              <a:ln w="19050">
                <a:solidFill>
                  <a:schemeClr val="lt1"/>
                </a:solidFill>
              </a:ln>
              <a:effectLst/>
            </c:spPr>
            <c:extLst>
              <c:ext xmlns:c16="http://schemas.microsoft.com/office/drawing/2014/chart" uri="{C3380CC4-5D6E-409C-BE32-E72D297353CC}">
                <c16:uniqueId val="{00000003-B379-4846-BA02-B7E6DF7CE646}"/>
              </c:ext>
            </c:extLst>
          </c:dPt>
          <c:dPt>
            <c:idx val="2"/>
            <c:bubble3D val="0"/>
            <c:spPr>
              <a:solidFill>
                <a:srgbClr val="6C8174"/>
              </a:solidFill>
              <a:ln w="19050">
                <a:solidFill>
                  <a:schemeClr val="lt1"/>
                </a:solidFill>
              </a:ln>
              <a:effectLst/>
            </c:spPr>
            <c:extLst>
              <c:ext xmlns:c16="http://schemas.microsoft.com/office/drawing/2014/chart" uri="{C3380CC4-5D6E-409C-BE32-E72D297353CC}">
                <c16:uniqueId val="{00000005-B379-4846-BA02-B7E6DF7CE646}"/>
              </c:ext>
            </c:extLst>
          </c:dPt>
          <c:dPt>
            <c:idx val="3"/>
            <c:bubble3D val="0"/>
            <c:spPr>
              <a:solidFill>
                <a:srgbClr val="E2E4E1"/>
              </a:solidFill>
              <a:ln w="19050">
                <a:solidFill>
                  <a:schemeClr val="lt1"/>
                </a:solidFill>
              </a:ln>
              <a:effectLst/>
            </c:spPr>
            <c:extLst>
              <c:ext xmlns:c16="http://schemas.microsoft.com/office/drawing/2014/chart" uri="{C3380CC4-5D6E-409C-BE32-E72D297353CC}">
                <c16:uniqueId val="{00000007-B379-4846-BA02-B7E6DF7CE646}"/>
              </c:ext>
            </c:extLst>
          </c:dPt>
          <c:dPt>
            <c:idx val="4"/>
            <c:bubble3D val="0"/>
            <c:spPr>
              <a:solidFill>
                <a:srgbClr val="9DA9A0"/>
              </a:solidFill>
              <a:ln w="19050">
                <a:solidFill>
                  <a:schemeClr val="lt1"/>
                </a:solidFill>
              </a:ln>
              <a:effectLst/>
            </c:spPr>
            <c:extLst>
              <c:ext xmlns:c16="http://schemas.microsoft.com/office/drawing/2014/chart" uri="{C3380CC4-5D6E-409C-BE32-E72D297353CC}">
                <c16:uniqueId val="{00000009-B379-4846-BA02-B7E6DF7CE646}"/>
              </c:ext>
            </c:extLst>
          </c:dPt>
          <c:dLbls>
            <c:dLbl>
              <c:idx val="0"/>
              <c:layout>
                <c:manualLayout>
                  <c:x val="0.15439355698572049"/>
                  <c:y val="0.1082777777777777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60BF935-293D-4E1D-ACC0-C1EB2E692BCB}" type="CATEGORYNAME">
                      <a:rPr lang="en-AU" b="0"/>
                      <a:pPr>
                        <a:defRPr sz="900"/>
                      </a:pPr>
                      <a:t>[CATEGORY NAME]</a:t>
                    </a:fld>
                    <a:r>
                      <a:rPr lang="en-AU" b="0" baseline="0" dirty="0"/>
                      <a:t>
</a:t>
                    </a:r>
                    <a:fld id="{EF620E3A-450C-4323-96A9-F8E9497AD7EA}" type="VALUE">
                      <a:rPr lang="en-AU" b="0" baseline="0"/>
                      <a:pPr>
                        <a:defRPr sz="900"/>
                      </a:pPr>
                      <a:t>[VALUE]</a:t>
                    </a:fld>
                    <a:endParaRPr lang="en-AU" b="0"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AU"/>
                </a:p>
              </c:txPr>
              <c:showLegendKey val="0"/>
              <c:showVal val="1"/>
              <c:showCatName val="1"/>
              <c:showSerName val="0"/>
              <c:showPercent val="0"/>
              <c:showBubbleSize val="0"/>
              <c:separator>
</c:separator>
              <c:extLst>
                <c:ext xmlns:c15="http://schemas.microsoft.com/office/drawing/2012/chart" uri="{CE6537A1-D6FC-4f65-9D91-7224C49458BB}">
                  <c15:layout>
                    <c:manualLayout>
                      <c:w val="0.23690345885099495"/>
                      <c:h val="0.23648730158730158"/>
                    </c:manualLayout>
                  </c15:layout>
                  <c15:dlblFieldTable/>
                  <c15:showDataLabelsRange val="0"/>
                </c:ext>
                <c:ext xmlns:c16="http://schemas.microsoft.com/office/drawing/2014/chart" uri="{C3380CC4-5D6E-409C-BE32-E72D297353CC}">
                  <c16:uniqueId val="{00000001-B379-4846-BA02-B7E6DF7CE646}"/>
                </c:ext>
              </c:extLst>
            </c:dLbl>
            <c:dLbl>
              <c:idx val="1"/>
              <c:layout>
                <c:manualLayout>
                  <c:x val="-0.17055657322114354"/>
                  <c:y val="4.8151388888888841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07660200833274"/>
                      <c:h val="0.20128492063492062"/>
                    </c:manualLayout>
                  </c15:layout>
                </c:ext>
                <c:ext xmlns:c16="http://schemas.microsoft.com/office/drawing/2014/chart" uri="{C3380CC4-5D6E-409C-BE32-E72D297353CC}">
                  <c16:uniqueId val="{00000003-B379-4846-BA02-B7E6DF7CE646}"/>
                </c:ext>
              </c:extLst>
            </c:dLbl>
            <c:dLbl>
              <c:idx val="2"/>
              <c:layout>
                <c:manualLayout>
                  <c:x val="-0.19682911493184985"/>
                  <c:y val="-3.811984126984129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0392777123713"/>
                      <c:h val="0.19120555555555555"/>
                    </c:manualLayout>
                  </c15:layout>
                </c:ext>
                <c:ext xmlns:c16="http://schemas.microsoft.com/office/drawing/2014/chart" uri="{C3380CC4-5D6E-409C-BE32-E72D297353CC}">
                  <c16:uniqueId val="{00000005-B379-4846-BA02-B7E6DF7CE646}"/>
                </c:ext>
              </c:extLst>
            </c:dLbl>
            <c:dLbl>
              <c:idx val="3"/>
              <c:layout>
                <c:manualLayout>
                  <c:x val="-0.20255818560465008"/>
                  <c:y val="-0.1674912698412698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75922073981573"/>
                      <c:h val="0.13072936507936508"/>
                    </c:manualLayout>
                  </c15:layout>
                </c:ext>
                <c:ext xmlns:c16="http://schemas.microsoft.com/office/drawing/2014/chart" uri="{C3380CC4-5D6E-409C-BE32-E72D297353CC}">
                  <c16:uniqueId val="{00000007-B379-4846-BA02-B7E6DF7CE646}"/>
                </c:ext>
              </c:extLst>
            </c:dLbl>
            <c:dLbl>
              <c:idx val="4"/>
              <c:layout>
                <c:manualLayout>
                  <c:x val="-3.9804934194442145E-3"/>
                  <c:y val="-0.1465287698412698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1245566258806359"/>
                      <c:h val="0.16096746031746029"/>
                    </c:manualLayout>
                  </c15:layout>
                </c:ext>
                <c:ext xmlns:c16="http://schemas.microsoft.com/office/drawing/2014/chart" uri="{C3380CC4-5D6E-409C-BE32-E72D297353CC}">
                  <c16:uniqueId val="{00000009-B379-4846-BA02-B7E6DF7CE6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Yes, in less than 2 years</c:v>
                </c:pt>
                <c:pt idx="1">
                  <c:v>Yes, between 2 and 4</c:v>
                </c:pt>
                <c:pt idx="2">
                  <c:v>Yes, in 4 years or more</c:v>
                </c:pt>
                <c:pt idx="3">
                  <c:v>No / unlikely</c:v>
                </c:pt>
                <c:pt idx="4">
                  <c:v>Don't know</c:v>
                </c:pt>
              </c:strCache>
            </c:strRef>
          </c:cat>
          <c:val>
            <c:numRef>
              <c:f>Sheet1!$B$2:$B$6</c:f>
              <c:numCache>
                <c:formatCode>0%</c:formatCode>
                <c:ptCount val="5"/>
                <c:pt idx="0">
                  <c:v>0.7</c:v>
                </c:pt>
                <c:pt idx="1">
                  <c:v>0.18</c:v>
                </c:pt>
                <c:pt idx="2">
                  <c:v>0.04</c:v>
                </c:pt>
                <c:pt idx="3">
                  <c:v>0.01</c:v>
                </c:pt>
                <c:pt idx="4">
                  <c:v>0.06</c:v>
                </c:pt>
              </c:numCache>
            </c:numRef>
          </c:val>
          <c:extLst>
            <c:ext xmlns:c16="http://schemas.microsoft.com/office/drawing/2014/chart" uri="{C3380CC4-5D6E-409C-BE32-E72D297353CC}">
              <c16:uniqueId val="{0000000C-B379-4846-BA02-B7E6DF7CE64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1A322F"/>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VIC - P8'!$A$4:$A$8</c:f>
              <c:strCache>
                <c:ptCount val="5"/>
                <c:pt idx="0">
                  <c:v>Holiday</c:v>
                </c:pt>
                <c:pt idx="1">
                  <c:v>VFR</c:v>
                </c:pt>
                <c:pt idx="2">
                  <c:v>Bus/Emp</c:v>
                </c:pt>
                <c:pt idx="3">
                  <c:v>Conf</c:v>
                </c:pt>
                <c:pt idx="4">
                  <c:v>Other</c:v>
                </c:pt>
              </c:strCache>
            </c:strRef>
          </c:cat>
          <c:val>
            <c:numRef>
              <c:f>'YE Interstate VIC - P8'!$B$4:$B$8</c:f>
              <c:numCache>
                <c:formatCode>0</c:formatCode>
                <c:ptCount val="5"/>
                <c:pt idx="0">
                  <c:v>191.27</c:v>
                </c:pt>
                <c:pt idx="1">
                  <c:v>127.34399999999999</c:v>
                </c:pt>
                <c:pt idx="2">
                  <c:v>96.992999999999995</c:v>
                </c:pt>
                <c:pt idx="3">
                  <c:v>7.1050000000000004</c:v>
                </c:pt>
                <c:pt idx="4">
                  <c:v>25.937999999999999</c:v>
                </c:pt>
              </c:numCache>
            </c:numRef>
          </c:val>
          <c:extLst>
            <c:ext xmlns:c16="http://schemas.microsoft.com/office/drawing/2014/chart" uri="{C3380CC4-5D6E-409C-BE32-E72D297353CC}">
              <c16:uniqueId val="{00000000-C470-436E-8B53-78C4A5C58946}"/>
            </c:ext>
          </c:extLst>
        </c:ser>
        <c:ser>
          <c:idx val="1"/>
          <c:order val="1"/>
          <c:spPr>
            <a:solidFill>
              <a:srgbClr val="9DA9A0"/>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VIC - P8'!$A$4:$A$8</c:f>
              <c:strCache>
                <c:ptCount val="5"/>
                <c:pt idx="0">
                  <c:v>Holiday</c:v>
                </c:pt>
                <c:pt idx="1">
                  <c:v>VFR</c:v>
                </c:pt>
                <c:pt idx="2">
                  <c:v>Bus/Emp</c:v>
                </c:pt>
                <c:pt idx="3">
                  <c:v>Conf</c:v>
                </c:pt>
                <c:pt idx="4">
                  <c:v>Other</c:v>
                </c:pt>
              </c:strCache>
            </c:strRef>
          </c:cat>
          <c:val>
            <c:numRef>
              <c:f>'YE Interstate VIC - P8'!$C$4:$C$8</c:f>
              <c:numCache>
                <c:formatCode>0</c:formatCode>
                <c:ptCount val="5"/>
                <c:pt idx="0">
                  <c:v>181.93199999999999</c:v>
                </c:pt>
                <c:pt idx="1">
                  <c:v>107.33499999999999</c:v>
                </c:pt>
                <c:pt idx="2">
                  <c:v>80.025000000000006</c:v>
                </c:pt>
                <c:pt idx="3">
                  <c:v>9.8759999999999994</c:v>
                </c:pt>
                <c:pt idx="4">
                  <c:v>19.39</c:v>
                </c:pt>
              </c:numCache>
            </c:numRef>
          </c:val>
          <c:extLst>
            <c:ext xmlns:c16="http://schemas.microsoft.com/office/drawing/2014/chart" uri="{C3380CC4-5D6E-409C-BE32-E72D297353CC}">
              <c16:uniqueId val="{00000001-C470-436E-8B53-78C4A5C58946}"/>
            </c:ext>
          </c:extLst>
        </c:ser>
        <c:dLbls>
          <c:showLegendKey val="0"/>
          <c:showVal val="0"/>
          <c:showCatName val="0"/>
          <c:showSerName val="0"/>
          <c:showPercent val="0"/>
          <c:showBubbleSize val="0"/>
        </c:dLbls>
        <c:gapWidth val="88"/>
        <c:axId val="1282135328"/>
        <c:axId val="1282135808"/>
      </c:barChart>
      <c:catAx>
        <c:axId val="1282135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2135808"/>
        <c:crosses val="autoZero"/>
        <c:auto val="1"/>
        <c:lblAlgn val="ctr"/>
        <c:lblOffset val="100"/>
        <c:noMultiLvlLbl val="0"/>
      </c:catAx>
      <c:valAx>
        <c:axId val="1282135808"/>
        <c:scaling>
          <c:orientation val="minMax"/>
        </c:scaling>
        <c:delete val="1"/>
        <c:axPos val="t"/>
        <c:majorGridlines>
          <c:spPr>
            <a:ln w="9525" cap="flat" cmpd="sng" algn="ctr">
              <a:noFill/>
              <a:round/>
            </a:ln>
            <a:effectLst/>
          </c:spPr>
        </c:majorGridlines>
        <c:numFmt formatCode="0" sourceLinked="1"/>
        <c:majorTickMark val="none"/>
        <c:minorTickMark val="none"/>
        <c:tickLblPos val="nextTo"/>
        <c:crossAx val="1282135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r>
              <a:rPr lang="en-AU" sz="1200" b="1">
                <a:solidFill>
                  <a:srgbClr val="1A322F"/>
                </a:solidFill>
                <a:latin typeface="Baskerville Old Face" panose="02020602080505020303" pitchFamily="18" charset="0"/>
                <a:cs typeface="Arial" panose="020B0604020202020204" pitchFamily="34" charset="0"/>
              </a:rPr>
              <a:t>Rolling</a:t>
            </a:r>
            <a:r>
              <a:rPr lang="en-AU" sz="1200" b="1" baseline="0">
                <a:solidFill>
                  <a:srgbClr val="1A322F"/>
                </a:solidFill>
                <a:latin typeface="Baskerville Old Face" panose="02020602080505020303" pitchFamily="18" charset="0"/>
                <a:cs typeface="Arial" panose="020B0604020202020204" pitchFamily="34" charset="0"/>
              </a:rPr>
              <a:t> YE Spend and Visitation</a:t>
            </a:r>
            <a:endParaRPr lang="en-AU" sz="1200" b="1">
              <a:solidFill>
                <a:srgbClr val="1A322F"/>
              </a:solidFill>
              <a:latin typeface="Baskerville Old Face" panose="02020602080505020303" pitchFamily="18" charset="0"/>
              <a:cs typeface="Arial" panose="020B0604020202020204" pitchFamily="34" charset="0"/>
            </a:endParaRPr>
          </a:p>
        </c:rich>
      </c:tx>
      <c:layout>
        <c:manualLayout>
          <c:xMode val="edge"/>
          <c:yMode val="edge"/>
          <c:x val="0.13419534625095503"/>
          <c:y val="3.848493595061201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endParaRPr lang="en-AU"/>
        </a:p>
      </c:txPr>
    </c:title>
    <c:autoTitleDeleted val="0"/>
    <c:plotArea>
      <c:layout>
        <c:manualLayout>
          <c:layoutTarget val="inner"/>
          <c:xMode val="edge"/>
          <c:yMode val="edge"/>
          <c:x val="9.1084555389985833E-2"/>
          <c:y val="0.24503129416515246"/>
          <c:w val="0.80797396635383678"/>
          <c:h val="0.67226251890927424"/>
        </c:manualLayout>
      </c:layout>
      <c:lineChart>
        <c:grouping val="standard"/>
        <c:varyColors val="0"/>
        <c:ser>
          <c:idx val="1"/>
          <c:order val="1"/>
          <c:tx>
            <c:strRef>
              <c:f>'YE Interstate VIC - P8'!$C$23</c:f>
              <c:strCache>
                <c:ptCount val="1"/>
                <c:pt idx="0">
                  <c:v>Spend </c:v>
                </c:pt>
              </c:strCache>
            </c:strRef>
          </c:tx>
          <c:spPr>
            <a:ln w="28575" cap="rnd">
              <a:solidFill>
                <a:srgbClr val="9DA9A0"/>
              </a:solidFill>
              <a:round/>
            </a:ln>
            <a:effectLst/>
          </c:spPr>
          <c:marker>
            <c:symbol val="none"/>
          </c:marker>
          <c:cat>
            <c:strRef>
              <c:f>'YE Interstate VIC - P8'!$A$24:$A$144</c:f>
              <c:strCache>
                <c:ptCount val="121"/>
                <c:pt idx="0">
                  <c:v>2015</c:v>
                </c:pt>
                <c:pt idx="1">
                  <c:v>Aug 2014 - Jul 2015</c:v>
                </c:pt>
                <c:pt idx="2">
                  <c:v>Sep 2014 - Aug 2015</c:v>
                </c:pt>
                <c:pt idx="3">
                  <c:v>Oct 2014 - Sep 2015</c:v>
                </c:pt>
                <c:pt idx="4">
                  <c:v>Nov 2014 - Oct 2015</c:v>
                </c:pt>
                <c:pt idx="5">
                  <c:v>Dec 2014 - Nov 2015</c:v>
                </c:pt>
                <c:pt idx="6">
                  <c:v>Jan 2015 - Dec 2015</c:v>
                </c:pt>
                <c:pt idx="7">
                  <c:v>Feb 2015 - Jan 2016</c:v>
                </c:pt>
                <c:pt idx="8">
                  <c:v>Mar 2015 - Feb 2016</c:v>
                </c:pt>
                <c:pt idx="9">
                  <c:v>Apr 2015 - Mar 2016</c:v>
                </c:pt>
                <c:pt idx="10">
                  <c:v>May 2015 - Apr 2016</c:v>
                </c:pt>
                <c:pt idx="11">
                  <c:v>Jun 2015 - May 2016</c:v>
                </c:pt>
                <c:pt idx="12">
                  <c:v>2016</c:v>
                </c:pt>
                <c:pt idx="13">
                  <c:v>Aug 2015 - Jul 2016</c:v>
                </c:pt>
                <c:pt idx="14">
                  <c:v>Sep 2015 - Aug 2016</c:v>
                </c:pt>
                <c:pt idx="15">
                  <c:v>Oct 2015 - Sep 2016</c:v>
                </c:pt>
                <c:pt idx="16">
                  <c:v>Nov 2015 - Oct 2016</c:v>
                </c:pt>
                <c:pt idx="17">
                  <c:v>Dec 2015 - Nov 2016</c:v>
                </c:pt>
                <c:pt idx="18">
                  <c:v>Jan 2016 - Dec 2016</c:v>
                </c:pt>
                <c:pt idx="19">
                  <c:v>Feb 2016 - Jan 2017</c:v>
                </c:pt>
                <c:pt idx="20">
                  <c:v>Mar 2016 - Feb 2017</c:v>
                </c:pt>
                <c:pt idx="21">
                  <c:v>Apr 2016 - Mar 2017</c:v>
                </c:pt>
                <c:pt idx="22">
                  <c:v>May 2016 - Apr 2017</c:v>
                </c:pt>
                <c:pt idx="23">
                  <c:v>Jun 2016 - May 2017</c:v>
                </c:pt>
                <c:pt idx="24">
                  <c:v>2017</c:v>
                </c:pt>
                <c:pt idx="25">
                  <c:v>Aug 2016 - Jul 2017</c:v>
                </c:pt>
                <c:pt idx="26">
                  <c:v>Sep 2016 - Aug 2017</c:v>
                </c:pt>
                <c:pt idx="27">
                  <c:v>Oct 2016 - Sep 2017</c:v>
                </c:pt>
                <c:pt idx="28">
                  <c:v>Nov 2016 - Oct 2017</c:v>
                </c:pt>
                <c:pt idx="29">
                  <c:v>Dec 2016 - Nov 2017</c:v>
                </c:pt>
                <c:pt idx="30">
                  <c:v>Jan 2017 - Dec 2017</c:v>
                </c:pt>
                <c:pt idx="31">
                  <c:v>Feb 2017 - Jan 2018</c:v>
                </c:pt>
                <c:pt idx="32">
                  <c:v>Mar 2017 - Feb 2018</c:v>
                </c:pt>
                <c:pt idx="33">
                  <c:v>Apr 2017 - Mar 2018</c:v>
                </c:pt>
                <c:pt idx="34">
                  <c:v>May 2017 - Apr 2018</c:v>
                </c:pt>
                <c:pt idx="35">
                  <c:v>Jun 2017 - May 2018</c:v>
                </c:pt>
                <c:pt idx="36">
                  <c:v>2018</c:v>
                </c:pt>
                <c:pt idx="37">
                  <c:v>Aug 2017 - Jul 2018</c:v>
                </c:pt>
                <c:pt idx="38">
                  <c:v>Sep 2017 - Aug 2018</c:v>
                </c:pt>
                <c:pt idx="39">
                  <c:v>Oct 2017 - Sep 2018</c:v>
                </c:pt>
                <c:pt idx="40">
                  <c:v>Nov 2017 - Oct 2018</c:v>
                </c:pt>
                <c:pt idx="41">
                  <c:v>Dec 2017 - Nov 2018</c:v>
                </c:pt>
                <c:pt idx="42">
                  <c:v>Jan 2018 - Dec 2018</c:v>
                </c:pt>
                <c:pt idx="43">
                  <c:v>Feb 2018 - Jan 2019</c:v>
                </c:pt>
                <c:pt idx="44">
                  <c:v>Mar 2018 - Feb 2019</c:v>
                </c:pt>
                <c:pt idx="45">
                  <c:v>Apr 2018 - Mar 2019</c:v>
                </c:pt>
                <c:pt idx="46">
                  <c:v>May 2018 - Apr 2019</c:v>
                </c:pt>
                <c:pt idx="47">
                  <c:v>2019</c:v>
                </c:pt>
                <c:pt idx="48">
                  <c:v>2019</c:v>
                </c:pt>
                <c:pt idx="49">
                  <c:v>Aug 2018 - Jul 2019</c:v>
                </c:pt>
                <c:pt idx="50">
                  <c:v>Sep 2018 - Aug 2019</c:v>
                </c:pt>
                <c:pt idx="51">
                  <c:v>Oct 2018 - Sep 2019</c:v>
                </c:pt>
                <c:pt idx="52">
                  <c:v>Nov 2018 - Oct 2019</c:v>
                </c:pt>
                <c:pt idx="53">
                  <c:v>Dec 2018 - Nov 2019</c:v>
                </c:pt>
                <c:pt idx="54">
                  <c:v>Jan 2019 - Dec 2019</c:v>
                </c:pt>
                <c:pt idx="55">
                  <c:v>Feb 2019 - Jan 2020</c:v>
                </c:pt>
                <c:pt idx="56">
                  <c:v>Mar 2019 - Feb 2020</c:v>
                </c:pt>
                <c:pt idx="57">
                  <c:v>Apr 2019 - Mar 2020</c:v>
                </c:pt>
                <c:pt idx="58">
                  <c:v>May 2019 - Apr 2020</c:v>
                </c:pt>
                <c:pt idx="59">
                  <c:v>Jun 2019 - May 2020</c:v>
                </c:pt>
                <c:pt idx="60">
                  <c:v>2020</c:v>
                </c:pt>
                <c:pt idx="61">
                  <c:v>Aug 2019 - Jul 2020</c:v>
                </c:pt>
                <c:pt idx="62">
                  <c:v>Sep 2019 - Aug 2020</c:v>
                </c:pt>
                <c:pt idx="63">
                  <c:v>Oct 2019 - Sep 2020</c:v>
                </c:pt>
                <c:pt idx="64">
                  <c:v>Nov 2019 - Oct 2020</c:v>
                </c:pt>
                <c:pt idx="65">
                  <c:v>Dec 2019 - Nov 2020</c:v>
                </c:pt>
                <c:pt idx="66">
                  <c:v>Jan 2020 - Dec 2020</c:v>
                </c:pt>
                <c:pt idx="67">
                  <c:v>Feb 2020 - Jan 2021</c:v>
                </c:pt>
                <c:pt idx="68">
                  <c:v>Mar 2020 - Feb 2021</c:v>
                </c:pt>
                <c:pt idx="69">
                  <c:v>Apr 2020 - Mar 2021</c:v>
                </c:pt>
                <c:pt idx="70">
                  <c:v>May 2020 - Apr 2021</c:v>
                </c:pt>
                <c:pt idx="71">
                  <c:v>Jun 2020 - May 2021</c:v>
                </c:pt>
                <c:pt idx="72">
                  <c:v>2021</c:v>
                </c:pt>
                <c:pt idx="73">
                  <c:v>Aug 2020 - Jul 2021</c:v>
                </c:pt>
                <c:pt idx="74">
                  <c:v>Sep 2020 - Aug 2021</c:v>
                </c:pt>
                <c:pt idx="75">
                  <c:v>Oct 2020 - Sep 2021</c:v>
                </c:pt>
                <c:pt idx="76">
                  <c:v>Nov 2020 - Oct 2021</c:v>
                </c:pt>
                <c:pt idx="77">
                  <c:v>Dec 2020 - Nov 2021</c:v>
                </c:pt>
                <c:pt idx="78">
                  <c:v>Jan 2021 - Dec 2021</c:v>
                </c:pt>
                <c:pt idx="79">
                  <c:v>Feb 2021 - Jan 2022</c:v>
                </c:pt>
                <c:pt idx="80">
                  <c:v>Mar 2021 - Feb 2022</c:v>
                </c:pt>
                <c:pt idx="81">
                  <c:v>Apr 2021 - Mar 2022</c:v>
                </c:pt>
                <c:pt idx="82">
                  <c:v>May 2021 - Apr 2022</c:v>
                </c:pt>
                <c:pt idx="83">
                  <c:v>Jun 2021 - May 2022</c:v>
                </c:pt>
                <c:pt idx="84">
                  <c:v>2022</c:v>
                </c:pt>
                <c:pt idx="85">
                  <c:v>Aug 2021 - Jul 2022</c:v>
                </c:pt>
                <c:pt idx="86">
                  <c:v>Sep 2021 - Aug 2022</c:v>
                </c:pt>
                <c:pt idx="87">
                  <c:v>Oct 2021 - Sep 2022</c:v>
                </c:pt>
                <c:pt idx="88">
                  <c:v>Nov 2021 - Oct 2022</c:v>
                </c:pt>
                <c:pt idx="89">
                  <c:v>Dec 2021 - Nov 2022</c:v>
                </c:pt>
                <c:pt idx="90">
                  <c:v>Jan 2022 - Dec 2022</c:v>
                </c:pt>
                <c:pt idx="91">
                  <c:v>Feb 2022 - Jan 2023</c:v>
                </c:pt>
                <c:pt idx="92">
                  <c:v>Mar 2022 - Feb 2023</c:v>
                </c:pt>
                <c:pt idx="93">
                  <c:v>Apr 2022 - Mar 2023</c:v>
                </c:pt>
                <c:pt idx="94">
                  <c:v>May 2022 - Apr 2023</c:v>
                </c:pt>
                <c:pt idx="95">
                  <c:v>Jun 2022 - May 2023</c:v>
                </c:pt>
                <c:pt idx="96">
                  <c:v>2023</c:v>
                </c:pt>
                <c:pt idx="97">
                  <c:v>Aug 2022 - Jul 2023</c:v>
                </c:pt>
                <c:pt idx="98">
                  <c:v>Sep 2022 - Aug 2023</c:v>
                </c:pt>
                <c:pt idx="99">
                  <c:v>Oct 2022 - Sep 2023</c:v>
                </c:pt>
                <c:pt idx="100">
                  <c:v>Nov 2022 - Oct 2023</c:v>
                </c:pt>
                <c:pt idx="101">
                  <c:v>Dec 2022 - Nov 2023</c:v>
                </c:pt>
                <c:pt idx="102">
                  <c:v>Jan 2023 - Dec 2023</c:v>
                </c:pt>
                <c:pt idx="103">
                  <c:v>Feb 2023 - Jan 2024</c:v>
                </c:pt>
                <c:pt idx="104">
                  <c:v>Mar 2023 - Feb 2024</c:v>
                </c:pt>
                <c:pt idx="105">
                  <c:v>Apr 2023 - Mar 2024</c:v>
                </c:pt>
                <c:pt idx="106">
                  <c:v>May 2023 - Apr 2024</c:v>
                </c:pt>
                <c:pt idx="107">
                  <c:v>Jun 2023 - May 2024</c:v>
                </c:pt>
                <c:pt idx="108">
                  <c:v>2024</c:v>
                </c:pt>
                <c:pt idx="109">
                  <c:v>Aug 2023 - Jul 2024</c:v>
                </c:pt>
                <c:pt idx="110">
                  <c:v>Sep 2023 - Aug 2024</c:v>
                </c:pt>
                <c:pt idx="111">
                  <c:v>Oct 2023 - Sep 2024</c:v>
                </c:pt>
                <c:pt idx="112">
                  <c:v>Nov 2023 - Oct 2024</c:v>
                </c:pt>
                <c:pt idx="113">
                  <c:v>Dec 2023 - Nov 2024</c:v>
                </c:pt>
                <c:pt idx="114">
                  <c:v>Jan 2024 - Dec 2024</c:v>
                </c:pt>
                <c:pt idx="115">
                  <c:v>Feb 2024 - Jan 2025</c:v>
                </c:pt>
                <c:pt idx="116">
                  <c:v>Mar 2024 - Feb 2025</c:v>
                </c:pt>
                <c:pt idx="117">
                  <c:v>Apr 2024 - Mar 2025</c:v>
                </c:pt>
                <c:pt idx="118">
                  <c:v>May 2024 - Apr 2025</c:v>
                </c:pt>
                <c:pt idx="119">
                  <c:v>Jun 2024 - May 2025</c:v>
                </c:pt>
                <c:pt idx="120">
                  <c:v>2025</c:v>
                </c:pt>
              </c:strCache>
            </c:strRef>
          </c:cat>
          <c:val>
            <c:numRef>
              <c:f>'YE Interstate VIC - P8'!$C$24:$C$144</c:f>
              <c:numCache>
                <c:formatCode>_-"$"* #,##0_-;\-"$"* #,##0_-;_-"$"* "-"??_-;_-@_-</c:formatCode>
                <c:ptCount val="121"/>
                <c:pt idx="0">
                  <c:v>520969</c:v>
                </c:pt>
                <c:pt idx="1">
                  <c:v>516225</c:v>
                </c:pt>
                <c:pt idx="2">
                  <c:v>514338</c:v>
                </c:pt>
                <c:pt idx="3">
                  <c:v>514444</c:v>
                </c:pt>
                <c:pt idx="4">
                  <c:v>514118</c:v>
                </c:pt>
                <c:pt idx="5">
                  <c:v>515149</c:v>
                </c:pt>
                <c:pt idx="6">
                  <c:v>532364</c:v>
                </c:pt>
                <c:pt idx="7">
                  <c:v>547648</c:v>
                </c:pt>
                <c:pt idx="8">
                  <c:v>548723</c:v>
                </c:pt>
                <c:pt idx="9">
                  <c:v>555880</c:v>
                </c:pt>
                <c:pt idx="10">
                  <c:v>560406</c:v>
                </c:pt>
                <c:pt idx="11">
                  <c:v>557691</c:v>
                </c:pt>
                <c:pt idx="12">
                  <c:v>558907</c:v>
                </c:pt>
                <c:pt idx="13">
                  <c:v>557323</c:v>
                </c:pt>
                <c:pt idx="14">
                  <c:v>560394</c:v>
                </c:pt>
                <c:pt idx="15">
                  <c:v>570147</c:v>
                </c:pt>
                <c:pt idx="16">
                  <c:v>574347</c:v>
                </c:pt>
                <c:pt idx="17">
                  <c:v>580324</c:v>
                </c:pt>
                <c:pt idx="18">
                  <c:v>587608</c:v>
                </c:pt>
                <c:pt idx="19">
                  <c:v>597265</c:v>
                </c:pt>
                <c:pt idx="20">
                  <c:v>583538</c:v>
                </c:pt>
                <c:pt idx="21">
                  <c:v>568152</c:v>
                </c:pt>
                <c:pt idx="22">
                  <c:v>576808</c:v>
                </c:pt>
                <c:pt idx="23">
                  <c:v>578708</c:v>
                </c:pt>
                <c:pt idx="24">
                  <c:v>568163</c:v>
                </c:pt>
                <c:pt idx="25">
                  <c:v>582508</c:v>
                </c:pt>
                <c:pt idx="26">
                  <c:v>588495</c:v>
                </c:pt>
                <c:pt idx="27">
                  <c:v>576812</c:v>
                </c:pt>
                <c:pt idx="28">
                  <c:v>581452</c:v>
                </c:pt>
                <c:pt idx="29">
                  <c:v>576559</c:v>
                </c:pt>
                <c:pt idx="30">
                  <c:v>561240</c:v>
                </c:pt>
                <c:pt idx="31">
                  <c:v>552902</c:v>
                </c:pt>
                <c:pt idx="32">
                  <c:v>563538</c:v>
                </c:pt>
                <c:pt idx="33">
                  <c:v>579395</c:v>
                </c:pt>
                <c:pt idx="34">
                  <c:v>580559</c:v>
                </c:pt>
                <c:pt idx="35">
                  <c:v>582814</c:v>
                </c:pt>
                <c:pt idx="36">
                  <c:v>587404</c:v>
                </c:pt>
                <c:pt idx="37">
                  <c:v>583876</c:v>
                </c:pt>
                <c:pt idx="38">
                  <c:v>573896</c:v>
                </c:pt>
                <c:pt idx="39">
                  <c:v>588656</c:v>
                </c:pt>
                <c:pt idx="40">
                  <c:v>592162</c:v>
                </c:pt>
                <c:pt idx="41">
                  <c:v>607669</c:v>
                </c:pt>
                <c:pt idx="42">
                  <c:v>613306</c:v>
                </c:pt>
                <c:pt idx="43">
                  <c:v>639407</c:v>
                </c:pt>
                <c:pt idx="44">
                  <c:v>639801</c:v>
                </c:pt>
                <c:pt idx="45">
                  <c:v>653355</c:v>
                </c:pt>
                <c:pt idx="46">
                  <c:v>675954</c:v>
                </c:pt>
                <c:pt idx="47">
                  <c:v>674273</c:v>
                </c:pt>
                <c:pt idx="48">
                  <c:v>678128</c:v>
                </c:pt>
                <c:pt idx="49">
                  <c:v>680909</c:v>
                </c:pt>
                <c:pt idx="50">
                  <c:v>690047</c:v>
                </c:pt>
                <c:pt idx="51">
                  <c:v>695535</c:v>
                </c:pt>
                <c:pt idx="52">
                  <c:v>698583</c:v>
                </c:pt>
                <c:pt idx="53">
                  <c:v>694278</c:v>
                </c:pt>
                <c:pt idx="54">
                  <c:v>716903</c:v>
                </c:pt>
                <c:pt idx="55">
                  <c:v>723379</c:v>
                </c:pt>
                <c:pt idx="56">
                  <c:v>734456</c:v>
                </c:pt>
                <c:pt idx="57">
                  <c:v>694233</c:v>
                </c:pt>
                <c:pt idx="58">
                  <c:v>610210</c:v>
                </c:pt>
                <c:pt idx="59">
                  <c:v>574740</c:v>
                </c:pt>
                <c:pt idx="60">
                  <c:v>535839</c:v>
                </c:pt>
                <c:pt idx="61">
                  <c:v>492816</c:v>
                </c:pt>
                <c:pt idx="62">
                  <c:v>462715</c:v>
                </c:pt>
                <c:pt idx="63">
                  <c:v>415929</c:v>
                </c:pt>
                <c:pt idx="64">
                  <c:v>361010</c:v>
                </c:pt>
                <c:pt idx="65">
                  <c:v>312255</c:v>
                </c:pt>
                <c:pt idx="66">
                  <c:v>283589</c:v>
                </c:pt>
                <c:pt idx="67">
                  <c:v>291988</c:v>
                </c:pt>
                <c:pt idx="68">
                  <c:v>268286</c:v>
                </c:pt>
                <c:pt idx="69">
                  <c:v>322140</c:v>
                </c:pt>
                <c:pt idx="70">
                  <c:v>424565</c:v>
                </c:pt>
                <c:pt idx="71">
                  <c:v>491181</c:v>
                </c:pt>
                <c:pt idx="72">
                  <c:v>511836</c:v>
                </c:pt>
                <c:pt idx="73">
                  <c:v>570489</c:v>
                </c:pt>
                <c:pt idx="74">
                  <c:v>576098</c:v>
                </c:pt>
                <c:pt idx="75">
                  <c:v>577384</c:v>
                </c:pt>
                <c:pt idx="76">
                  <c:v>580989</c:v>
                </c:pt>
                <c:pt idx="77">
                  <c:v>575582</c:v>
                </c:pt>
                <c:pt idx="78">
                  <c:v>556759</c:v>
                </c:pt>
                <c:pt idx="79">
                  <c:v>556242</c:v>
                </c:pt>
                <c:pt idx="80">
                  <c:v>597387</c:v>
                </c:pt>
                <c:pt idx="81">
                  <c:v>595478</c:v>
                </c:pt>
                <c:pt idx="82">
                  <c:v>594954</c:v>
                </c:pt>
                <c:pt idx="83">
                  <c:v>601080</c:v>
                </c:pt>
                <c:pt idx="84">
                  <c:v>645332</c:v>
                </c:pt>
                <c:pt idx="85">
                  <c:v>707404</c:v>
                </c:pt>
                <c:pt idx="86">
                  <c:v>748885</c:v>
                </c:pt>
                <c:pt idx="87">
                  <c:v>801685</c:v>
                </c:pt>
                <c:pt idx="88">
                  <c:v>894759</c:v>
                </c:pt>
                <c:pt idx="89">
                  <c:v>971637</c:v>
                </c:pt>
                <c:pt idx="90">
                  <c:v>1040364</c:v>
                </c:pt>
                <c:pt idx="91">
                  <c:v>1064648</c:v>
                </c:pt>
                <c:pt idx="92">
                  <c:v>1050625</c:v>
                </c:pt>
                <c:pt idx="93">
                  <c:v>1065351</c:v>
                </c:pt>
                <c:pt idx="94">
                  <c:v>1053005</c:v>
                </c:pt>
                <c:pt idx="95">
                  <c:v>1057040</c:v>
                </c:pt>
                <c:pt idx="96">
                  <c:v>1029512</c:v>
                </c:pt>
                <c:pt idx="97">
                  <c:v>946751</c:v>
                </c:pt>
                <c:pt idx="98">
                  <c:v>925395</c:v>
                </c:pt>
                <c:pt idx="99">
                  <c:v>924277</c:v>
                </c:pt>
                <c:pt idx="100">
                  <c:v>891518</c:v>
                </c:pt>
                <c:pt idx="101">
                  <c:v>887147</c:v>
                </c:pt>
                <c:pt idx="102">
                  <c:v>888204</c:v>
                </c:pt>
                <c:pt idx="103">
                  <c:v>859387</c:v>
                </c:pt>
                <c:pt idx="104">
                  <c:v>866102</c:v>
                </c:pt>
                <c:pt idx="105">
                  <c:v>844392</c:v>
                </c:pt>
                <c:pt idx="106">
                  <c:v>818266</c:v>
                </c:pt>
                <c:pt idx="107">
                  <c:v>798261</c:v>
                </c:pt>
                <c:pt idx="108">
                  <c:v>825647</c:v>
                </c:pt>
                <c:pt idx="109">
                  <c:v>836454</c:v>
                </c:pt>
                <c:pt idx="110">
                  <c:v>844517</c:v>
                </c:pt>
                <c:pt idx="111">
                  <c:v>827056</c:v>
                </c:pt>
                <c:pt idx="112">
                  <c:v>820703</c:v>
                </c:pt>
                <c:pt idx="113">
                  <c:v>811383</c:v>
                </c:pt>
                <c:pt idx="114">
                  <c:v>783706</c:v>
                </c:pt>
                <c:pt idx="115">
                  <c:v>825524</c:v>
                </c:pt>
                <c:pt idx="116">
                  <c:v>812790</c:v>
                </c:pt>
                <c:pt idx="117">
                  <c:v>844591</c:v>
                </c:pt>
                <c:pt idx="118">
                  <c:v>866714</c:v>
                </c:pt>
                <c:pt idx="119">
                  <c:v>862608</c:v>
                </c:pt>
                <c:pt idx="120">
                  <c:v>846148</c:v>
                </c:pt>
              </c:numCache>
            </c:numRef>
          </c:val>
          <c:smooth val="0"/>
          <c:extLst>
            <c:ext xmlns:c16="http://schemas.microsoft.com/office/drawing/2014/chart" uri="{C3380CC4-5D6E-409C-BE32-E72D297353CC}">
              <c16:uniqueId val="{00000000-DB23-4FB0-9C33-EB35E9CF5144}"/>
            </c:ext>
          </c:extLst>
        </c:ser>
        <c:dLbls>
          <c:showLegendKey val="0"/>
          <c:showVal val="0"/>
          <c:showCatName val="0"/>
          <c:showSerName val="0"/>
          <c:showPercent val="0"/>
          <c:showBubbleSize val="0"/>
        </c:dLbls>
        <c:marker val="1"/>
        <c:smooth val="0"/>
        <c:axId val="1497528528"/>
        <c:axId val="1497527088"/>
      </c:lineChart>
      <c:lineChart>
        <c:grouping val="standard"/>
        <c:varyColors val="0"/>
        <c:ser>
          <c:idx val="0"/>
          <c:order val="0"/>
          <c:tx>
            <c:strRef>
              <c:f>'YE Interstate VIC - P8'!$B$23</c:f>
              <c:strCache>
                <c:ptCount val="1"/>
                <c:pt idx="0">
                  <c:v>Visitors</c:v>
                </c:pt>
              </c:strCache>
            </c:strRef>
          </c:tx>
          <c:spPr>
            <a:ln w="28575" cap="rnd">
              <a:solidFill>
                <a:srgbClr val="1A322F"/>
              </a:solidFill>
              <a:round/>
            </a:ln>
            <a:effectLst/>
          </c:spPr>
          <c:marker>
            <c:symbol val="none"/>
          </c:marker>
          <c:cat>
            <c:strRef>
              <c:f>'YE Interstate VIC - P8'!$A$24:$A$144</c:f>
              <c:strCache>
                <c:ptCount val="121"/>
                <c:pt idx="0">
                  <c:v>2015</c:v>
                </c:pt>
                <c:pt idx="1">
                  <c:v>Aug 2014 - Jul 2015</c:v>
                </c:pt>
                <c:pt idx="2">
                  <c:v>Sep 2014 - Aug 2015</c:v>
                </c:pt>
                <c:pt idx="3">
                  <c:v>Oct 2014 - Sep 2015</c:v>
                </c:pt>
                <c:pt idx="4">
                  <c:v>Nov 2014 - Oct 2015</c:v>
                </c:pt>
                <c:pt idx="5">
                  <c:v>Dec 2014 - Nov 2015</c:v>
                </c:pt>
                <c:pt idx="6">
                  <c:v>Jan 2015 - Dec 2015</c:v>
                </c:pt>
                <c:pt idx="7">
                  <c:v>Feb 2015 - Jan 2016</c:v>
                </c:pt>
                <c:pt idx="8">
                  <c:v>Mar 2015 - Feb 2016</c:v>
                </c:pt>
                <c:pt idx="9">
                  <c:v>Apr 2015 - Mar 2016</c:v>
                </c:pt>
                <c:pt idx="10">
                  <c:v>May 2015 - Apr 2016</c:v>
                </c:pt>
                <c:pt idx="11">
                  <c:v>Jun 2015 - May 2016</c:v>
                </c:pt>
                <c:pt idx="12">
                  <c:v>2016</c:v>
                </c:pt>
                <c:pt idx="13">
                  <c:v>Aug 2015 - Jul 2016</c:v>
                </c:pt>
                <c:pt idx="14">
                  <c:v>Sep 2015 - Aug 2016</c:v>
                </c:pt>
                <c:pt idx="15">
                  <c:v>Oct 2015 - Sep 2016</c:v>
                </c:pt>
                <c:pt idx="16">
                  <c:v>Nov 2015 - Oct 2016</c:v>
                </c:pt>
                <c:pt idx="17">
                  <c:v>Dec 2015 - Nov 2016</c:v>
                </c:pt>
                <c:pt idx="18">
                  <c:v>Jan 2016 - Dec 2016</c:v>
                </c:pt>
                <c:pt idx="19">
                  <c:v>Feb 2016 - Jan 2017</c:v>
                </c:pt>
                <c:pt idx="20">
                  <c:v>Mar 2016 - Feb 2017</c:v>
                </c:pt>
                <c:pt idx="21">
                  <c:v>Apr 2016 - Mar 2017</c:v>
                </c:pt>
                <c:pt idx="22">
                  <c:v>May 2016 - Apr 2017</c:v>
                </c:pt>
                <c:pt idx="23">
                  <c:v>Jun 2016 - May 2017</c:v>
                </c:pt>
                <c:pt idx="24">
                  <c:v>2017</c:v>
                </c:pt>
                <c:pt idx="25">
                  <c:v>Aug 2016 - Jul 2017</c:v>
                </c:pt>
                <c:pt idx="26">
                  <c:v>Sep 2016 - Aug 2017</c:v>
                </c:pt>
                <c:pt idx="27">
                  <c:v>Oct 2016 - Sep 2017</c:v>
                </c:pt>
                <c:pt idx="28">
                  <c:v>Nov 2016 - Oct 2017</c:v>
                </c:pt>
                <c:pt idx="29">
                  <c:v>Dec 2016 - Nov 2017</c:v>
                </c:pt>
                <c:pt idx="30">
                  <c:v>Jan 2017 - Dec 2017</c:v>
                </c:pt>
                <c:pt idx="31">
                  <c:v>Feb 2017 - Jan 2018</c:v>
                </c:pt>
                <c:pt idx="32">
                  <c:v>Mar 2017 - Feb 2018</c:v>
                </c:pt>
                <c:pt idx="33">
                  <c:v>Apr 2017 - Mar 2018</c:v>
                </c:pt>
                <c:pt idx="34">
                  <c:v>May 2017 - Apr 2018</c:v>
                </c:pt>
                <c:pt idx="35">
                  <c:v>Jun 2017 - May 2018</c:v>
                </c:pt>
                <c:pt idx="36">
                  <c:v>2018</c:v>
                </c:pt>
                <c:pt idx="37">
                  <c:v>Aug 2017 - Jul 2018</c:v>
                </c:pt>
                <c:pt idx="38">
                  <c:v>Sep 2017 - Aug 2018</c:v>
                </c:pt>
                <c:pt idx="39">
                  <c:v>Oct 2017 - Sep 2018</c:v>
                </c:pt>
                <c:pt idx="40">
                  <c:v>Nov 2017 - Oct 2018</c:v>
                </c:pt>
                <c:pt idx="41">
                  <c:v>Dec 2017 - Nov 2018</c:v>
                </c:pt>
                <c:pt idx="42">
                  <c:v>Jan 2018 - Dec 2018</c:v>
                </c:pt>
                <c:pt idx="43">
                  <c:v>Feb 2018 - Jan 2019</c:v>
                </c:pt>
                <c:pt idx="44">
                  <c:v>Mar 2018 - Feb 2019</c:v>
                </c:pt>
                <c:pt idx="45">
                  <c:v>Apr 2018 - Mar 2019</c:v>
                </c:pt>
                <c:pt idx="46">
                  <c:v>May 2018 - Apr 2019</c:v>
                </c:pt>
                <c:pt idx="47">
                  <c:v>2019</c:v>
                </c:pt>
                <c:pt idx="48">
                  <c:v>2019</c:v>
                </c:pt>
                <c:pt idx="49">
                  <c:v>Aug 2018 - Jul 2019</c:v>
                </c:pt>
                <c:pt idx="50">
                  <c:v>Sep 2018 - Aug 2019</c:v>
                </c:pt>
                <c:pt idx="51">
                  <c:v>Oct 2018 - Sep 2019</c:v>
                </c:pt>
                <c:pt idx="52">
                  <c:v>Nov 2018 - Oct 2019</c:v>
                </c:pt>
                <c:pt idx="53">
                  <c:v>Dec 2018 - Nov 2019</c:v>
                </c:pt>
                <c:pt idx="54">
                  <c:v>Jan 2019 - Dec 2019</c:v>
                </c:pt>
                <c:pt idx="55">
                  <c:v>Feb 2019 - Jan 2020</c:v>
                </c:pt>
                <c:pt idx="56">
                  <c:v>Mar 2019 - Feb 2020</c:v>
                </c:pt>
                <c:pt idx="57">
                  <c:v>Apr 2019 - Mar 2020</c:v>
                </c:pt>
                <c:pt idx="58">
                  <c:v>May 2019 - Apr 2020</c:v>
                </c:pt>
                <c:pt idx="59">
                  <c:v>Jun 2019 - May 2020</c:v>
                </c:pt>
                <c:pt idx="60">
                  <c:v>2020</c:v>
                </c:pt>
                <c:pt idx="61">
                  <c:v>Aug 2019 - Jul 2020</c:v>
                </c:pt>
                <c:pt idx="62">
                  <c:v>Sep 2019 - Aug 2020</c:v>
                </c:pt>
                <c:pt idx="63">
                  <c:v>Oct 2019 - Sep 2020</c:v>
                </c:pt>
                <c:pt idx="64">
                  <c:v>Nov 2019 - Oct 2020</c:v>
                </c:pt>
                <c:pt idx="65">
                  <c:v>Dec 2019 - Nov 2020</c:v>
                </c:pt>
                <c:pt idx="66">
                  <c:v>Jan 2020 - Dec 2020</c:v>
                </c:pt>
                <c:pt idx="67">
                  <c:v>Feb 2020 - Jan 2021</c:v>
                </c:pt>
                <c:pt idx="68">
                  <c:v>Mar 2020 - Feb 2021</c:v>
                </c:pt>
                <c:pt idx="69">
                  <c:v>Apr 2020 - Mar 2021</c:v>
                </c:pt>
                <c:pt idx="70">
                  <c:v>May 2020 - Apr 2021</c:v>
                </c:pt>
                <c:pt idx="71">
                  <c:v>Jun 2020 - May 2021</c:v>
                </c:pt>
                <c:pt idx="72">
                  <c:v>2021</c:v>
                </c:pt>
                <c:pt idx="73">
                  <c:v>Aug 2020 - Jul 2021</c:v>
                </c:pt>
                <c:pt idx="74">
                  <c:v>Sep 2020 - Aug 2021</c:v>
                </c:pt>
                <c:pt idx="75">
                  <c:v>Oct 2020 - Sep 2021</c:v>
                </c:pt>
                <c:pt idx="76">
                  <c:v>Nov 2020 - Oct 2021</c:v>
                </c:pt>
                <c:pt idx="77">
                  <c:v>Dec 2020 - Nov 2021</c:v>
                </c:pt>
                <c:pt idx="78">
                  <c:v>Jan 2021 - Dec 2021</c:v>
                </c:pt>
                <c:pt idx="79">
                  <c:v>Feb 2021 - Jan 2022</c:v>
                </c:pt>
                <c:pt idx="80">
                  <c:v>Mar 2021 - Feb 2022</c:v>
                </c:pt>
                <c:pt idx="81">
                  <c:v>Apr 2021 - Mar 2022</c:v>
                </c:pt>
                <c:pt idx="82">
                  <c:v>May 2021 - Apr 2022</c:v>
                </c:pt>
                <c:pt idx="83">
                  <c:v>Jun 2021 - May 2022</c:v>
                </c:pt>
                <c:pt idx="84">
                  <c:v>2022</c:v>
                </c:pt>
                <c:pt idx="85">
                  <c:v>Aug 2021 - Jul 2022</c:v>
                </c:pt>
                <c:pt idx="86">
                  <c:v>Sep 2021 - Aug 2022</c:v>
                </c:pt>
                <c:pt idx="87">
                  <c:v>Oct 2021 - Sep 2022</c:v>
                </c:pt>
                <c:pt idx="88">
                  <c:v>Nov 2021 - Oct 2022</c:v>
                </c:pt>
                <c:pt idx="89">
                  <c:v>Dec 2021 - Nov 2022</c:v>
                </c:pt>
                <c:pt idx="90">
                  <c:v>Jan 2022 - Dec 2022</c:v>
                </c:pt>
                <c:pt idx="91">
                  <c:v>Feb 2022 - Jan 2023</c:v>
                </c:pt>
                <c:pt idx="92">
                  <c:v>Mar 2022 - Feb 2023</c:v>
                </c:pt>
                <c:pt idx="93">
                  <c:v>Apr 2022 - Mar 2023</c:v>
                </c:pt>
                <c:pt idx="94">
                  <c:v>May 2022 - Apr 2023</c:v>
                </c:pt>
                <c:pt idx="95">
                  <c:v>Jun 2022 - May 2023</c:v>
                </c:pt>
                <c:pt idx="96">
                  <c:v>2023</c:v>
                </c:pt>
                <c:pt idx="97">
                  <c:v>Aug 2022 - Jul 2023</c:v>
                </c:pt>
                <c:pt idx="98">
                  <c:v>Sep 2022 - Aug 2023</c:v>
                </c:pt>
                <c:pt idx="99">
                  <c:v>Oct 2022 - Sep 2023</c:v>
                </c:pt>
                <c:pt idx="100">
                  <c:v>Nov 2022 - Oct 2023</c:v>
                </c:pt>
                <c:pt idx="101">
                  <c:v>Dec 2022 - Nov 2023</c:v>
                </c:pt>
                <c:pt idx="102">
                  <c:v>Jan 2023 - Dec 2023</c:v>
                </c:pt>
                <c:pt idx="103">
                  <c:v>Feb 2023 - Jan 2024</c:v>
                </c:pt>
                <c:pt idx="104">
                  <c:v>Mar 2023 - Feb 2024</c:v>
                </c:pt>
                <c:pt idx="105">
                  <c:v>Apr 2023 - Mar 2024</c:v>
                </c:pt>
                <c:pt idx="106">
                  <c:v>May 2023 - Apr 2024</c:v>
                </c:pt>
                <c:pt idx="107">
                  <c:v>Jun 2023 - May 2024</c:v>
                </c:pt>
                <c:pt idx="108">
                  <c:v>2024</c:v>
                </c:pt>
                <c:pt idx="109">
                  <c:v>Aug 2023 - Jul 2024</c:v>
                </c:pt>
                <c:pt idx="110">
                  <c:v>Sep 2023 - Aug 2024</c:v>
                </c:pt>
                <c:pt idx="111">
                  <c:v>Oct 2023 - Sep 2024</c:v>
                </c:pt>
                <c:pt idx="112">
                  <c:v>Nov 2023 - Oct 2024</c:v>
                </c:pt>
                <c:pt idx="113">
                  <c:v>Dec 2023 - Nov 2024</c:v>
                </c:pt>
                <c:pt idx="114">
                  <c:v>Jan 2024 - Dec 2024</c:v>
                </c:pt>
                <c:pt idx="115">
                  <c:v>Feb 2024 - Jan 2025</c:v>
                </c:pt>
                <c:pt idx="116">
                  <c:v>Mar 2024 - Feb 2025</c:v>
                </c:pt>
                <c:pt idx="117">
                  <c:v>Apr 2024 - Mar 2025</c:v>
                </c:pt>
                <c:pt idx="118">
                  <c:v>May 2024 - Apr 2025</c:v>
                </c:pt>
                <c:pt idx="119">
                  <c:v>Jun 2024 - May 2025</c:v>
                </c:pt>
                <c:pt idx="120">
                  <c:v>2025</c:v>
                </c:pt>
              </c:strCache>
            </c:strRef>
          </c:cat>
          <c:val>
            <c:numRef>
              <c:f>'YE Interstate VIC - P8'!$B$24:$B$144</c:f>
              <c:numCache>
                <c:formatCode>_-* #,##0_-;\-* #,##0_-;_-* "-"??_-;_-@_-</c:formatCode>
                <c:ptCount val="121"/>
                <c:pt idx="0">
                  <c:v>424044</c:v>
                </c:pt>
                <c:pt idx="1">
                  <c:v>413687</c:v>
                </c:pt>
                <c:pt idx="2">
                  <c:v>412757</c:v>
                </c:pt>
                <c:pt idx="3">
                  <c:v>413979</c:v>
                </c:pt>
                <c:pt idx="4">
                  <c:v>412730</c:v>
                </c:pt>
                <c:pt idx="5">
                  <c:v>413296</c:v>
                </c:pt>
                <c:pt idx="6">
                  <c:v>424309</c:v>
                </c:pt>
                <c:pt idx="7">
                  <c:v>428322</c:v>
                </c:pt>
                <c:pt idx="8">
                  <c:v>430609</c:v>
                </c:pt>
                <c:pt idx="9">
                  <c:v>438426</c:v>
                </c:pt>
                <c:pt idx="10">
                  <c:v>441106</c:v>
                </c:pt>
                <c:pt idx="11">
                  <c:v>442230</c:v>
                </c:pt>
                <c:pt idx="12">
                  <c:v>434678</c:v>
                </c:pt>
                <c:pt idx="13">
                  <c:v>433502</c:v>
                </c:pt>
                <c:pt idx="14">
                  <c:v>433319</c:v>
                </c:pt>
                <c:pt idx="15">
                  <c:v>442835</c:v>
                </c:pt>
                <c:pt idx="16">
                  <c:v>450888</c:v>
                </c:pt>
                <c:pt idx="17">
                  <c:v>458061</c:v>
                </c:pt>
                <c:pt idx="18">
                  <c:v>460025</c:v>
                </c:pt>
                <c:pt idx="19">
                  <c:v>465125</c:v>
                </c:pt>
                <c:pt idx="20">
                  <c:v>459441</c:v>
                </c:pt>
                <c:pt idx="21">
                  <c:v>448633</c:v>
                </c:pt>
                <c:pt idx="22">
                  <c:v>451630</c:v>
                </c:pt>
                <c:pt idx="23">
                  <c:v>450370</c:v>
                </c:pt>
                <c:pt idx="24">
                  <c:v>438124</c:v>
                </c:pt>
                <c:pt idx="25">
                  <c:v>447776</c:v>
                </c:pt>
                <c:pt idx="26">
                  <c:v>446572</c:v>
                </c:pt>
                <c:pt idx="27">
                  <c:v>439688</c:v>
                </c:pt>
                <c:pt idx="28">
                  <c:v>430949</c:v>
                </c:pt>
                <c:pt idx="29">
                  <c:v>423836</c:v>
                </c:pt>
                <c:pt idx="30">
                  <c:v>418160</c:v>
                </c:pt>
                <c:pt idx="31">
                  <c:v>414069</c:v>
                </c:pt>
                <c:pt idx="32">
                  <c:v>422843</c:v>
                </c:pt>
                <c:pt idx="33">
                  <c:v>433374</c:v>
                </c:pt>
                <c:pt idx="34">
                  <c:v>436798</c:v>
                </c:pt>
                <c:pt idx="35">
                  <c:v>440986</c:v>
                </c:pt>
                <c:pt idx="36">
                  <c:v>449806</c:v>
                </c:pt>
                <c:pt idx="37">
                  <c:v>452009</c:v>
                </c:pt>
                <c:pt idx="38">
                  <c:v>452768</c:v>
                </c:pt>
                <c:pt idx="39">
                  <c:v>456060</c:v>
                </c:pt>
                <c:pt idx="40">
                  <c:v>461177</c:v>
                </c:pt>
                <c:pt idx="41">
                  <c:v>466032</c:v>
                </c:pt>
                <c:pt idx="42">
                  <c:v>468079</c:v>
                </c:pt>
                <c:pt idx="43">
                  <c:v>472156</c:v>
                </c:pt>
                <c:pt idx="44">
                  <c:v>476238</c:v>
                </c:pt>
                <c:pt idx="45">
                  <c:v>478152</c:v>
                </c:pt>
                <c:pt idx="46">
                  <c:v>482035</c:v>
                </c:pt>
                <c:pt idx="47">
                  <c:v>478052</c:v>
                </c:pt>
                <c:pt idx="48">
                  <c:v>476161</c:v>
                </c:pt>
                <c:pt idx="49">
                  <c:v>476401</c:v>
                </c:pt>
                <c:pt idx="50">
                  <c:v>482472</c:v>
                </c:pt>
                <c:pt idx="51">
                  <c:v>483938</c:v>
                </c:pt>
                <c:pt idx="52">
                  <c:v>494771</c:v>
                </c:pt>
                <c:pt idx="53">
                  <c:v>495225</c:v>
                </c:pt>
                <c:pt idx="54">
                  <c:v>500657</c:v>
                </c:pt>
                <c:pt idx="55">
                  <c:v>512452</c:v>
                </c:pt>
                <c:pt idx="56">
                  <c:v>511555</c:v>
                </c:pt>
                <c:pt idx="57">
                  <c:v>491366</c:v>
                </c:pt>
                <c:pt idx="58">
                  <c:v>443334</c:v>
                </c:pt>
                <c:pt idx="59">
                  <c:v>411573</c:v>
                </c:pt>
                <c:pt idx="60">
                  <c:v>378104</c:v>
                </c:pt>
                <c:pt idx="61">
                  <c:v>337050</c:v>
                </c:pt>
                <c:pt idx="62">
                  <c:v>305113</c:v>
                </c:pt>
                <c:pt idx="63">
                  <c:v>271849</c:v>
                </c:pt>
                <c:pt idx="64">
                  <c:v>227720</c:v>
                </c:pt>
                <c:pt idx="65">
                  <c:v>188981</c:v>
                </c:pt>
                <c:pt idx="66">
                  <c:v>170995</c:v>
                </c:pt>
                <c:pt idx="67">
                  <c:v>161925</c:v>
                </c:pt>
                <c:pt idx="68">
                  <c:v>137572</c:v>
                </c:pt>
                <c:pt idx="69">
                  <c:v>148517</c:v>
                </c:pt>
                <c:pt idx="70">
                  <c:v>194563</c:v>
                </c:pt>
                <c:pt idx="71">
                  <c:v>223196</c:v>
                </c:pt>
                <c:pt idx="72">
                  <c:v>233548</c:v>
                </c:pt>
                <c:pt idx="73">
                  <c:v>251238</c:v>
                </c:pt>
                <c:pt idx="74">
                  <c:v>253631</c:v>
                </c:pt>
                <c:pt idx="75">
                  <c:v>254434</c:v>
                </c:pt>
                <c:pt idx="76">
                  <c:v>255356</c:v>
                </c:pt>
                <c:pt idx="77">
                  <c:v>254761</c:v>
                </c:pt>
                <c:pt idx="78">
                  <c:v>246290</c:v>
                </c:pt>
                <c:pt idx="79">
                  <c:v>232187</c:v>
                </c:pt>
                <c:pt idx="80">
                  <c:v>242276</c:v>
                </c:pt>
                <c:pt idx="81">
                  <c:v>241455</c:v>
                </c:pt>
                <c:pt idx="82">
                  <c:v>239192</c:v>
                </c:pt>
                <c:pt idx="83">
                  <c:v>244041</c:v>
                </c:pt>
                <c:pt idx="84">
                  <c:v>265178</c:v>
                </c:pt>
                <c:pt idx="85">
                  <c:v>279147</c:v>
                </c:pt>
                <c:pt idx="86">
                  <c:v>297482</c:v>
                </c:pt>
                <c:pt idx="87">
                  <c:v>326735</c:v>
                </c:pt>
                <c:pt idx="88">
                  <c:v>359696</c:v>
                </c:pt>
                <c:pt idx="89">
                  <c:v>396336</c:v>
                </c:pt>
                <c:pt idx="90">
                  <c:v>413054</c:v>
                </c:pt>
                <c:pt idx="91">
                  <c:v>419863</c:v>
                </c:pt>
                <c:pt idx="92">
                  <c:v>421694</c:v>
                </c:pt>
                <c:pt idx="93">
                  <c:v>421469</c:v>
                </c:pt>
                <c:pt idx="94">
                  <c:v>414376</c:v>
                </c:pt>
                <c:pt idx="95">
                  <c:v>407621</c:v>
                </c:pt>
                <c:pt idx="96">
                  <c:v>400260</c:v>
                </c:pt>
                <c:pt idx="97">
                  <c:v>395009</c:v>
                </c:pt>
                <c:pt idx="98">
                  <c:v>393298</c:v>
                </c:pt>
                <c:pt idx="99">
                  <c:v>392631</c:v>
                </c:pt>
                <c:pt idx="100">
                  <c:v>390403</c:v>
                </c:pt>
                <c:pt idx="101">
                  <c:v>386822</c:v>
                </c:pt>
                <c:pt idx="102">
                  <c:v>391067</c:v>
                </c:pt>
                <c:pt idx="103">
                  <c:v>386911</c:v>
                </c:pt>
                <c:pt idx="104">
                  <c:v>390535</c:v>
                </c:pt>
                <c:pt idx="105">
                  <c:v>398559</c:v>
                </c:pt>
                <c:pt idx="106">
                  <c:v>399212</c:v>
                </c:pt>
                <c:pt idx="107">
                  <c:v>412497</c:v>
                </c:pt>
                <c:pt idx="108">
                  <c:v>416381</c:v>
                </c:pt>
                <c:pt idx="109">
                  <c:v>421821</c:v>
                </c:pt>
                <c:pt idx="110">
                  <c:v>428568</c:v>
                </c:pt>
                <c:pt idx="111">
                  <c:v>422095</c:v>
                </c:pt>
                <c:pt idx="112">
                  <c:v>424249</c:v>
                </c:pt>
                <c:pt idx="113">
                  <c:v>423711</c:v>
                </c:pt>
                <c:pt idx="114">
                  <c:v>425531</c:v>
                </c:pt>
                <c:pt idx="115">
                  <c:v>439033</c:v>
                </c:pt>
                <c:pt idx="116">
                  <c:v>438460</c:v>
                </c:pt>
                <c:pt idx="117">
                  <c:v>448650</c:v>
                </c:pt>
                <c:pt idx="118">
                  <c:v>456599</c:v>
                </c:pt>
                <c:pt idx="119">
                  <c:v>448489</c:v>
                </c:pt>
                <c:pt idx="120">
                  <c:v>452278</c:v>
                </c:pt>
              </c:numCache>
            </c:numRef>
          </c:val>
          <c:smooth val="0"/>
          <c:extLst>
            <c:ext xmlns:c16="http://schemas.microsoft.com/office/drawing/2014/chart" uri="{C3380CC4-5D6E-409C-BE32-E72D297353CC}">
              <c16:uniqueId val="{00000001-DB23-4FB0-9C33-EB35E9CF5144}"/>
            </c:ext>
          </c:extLst>
        </c:ser>
        <c:dLbls>
          <c:showLegendKey val="0"/>
          <c:showVal val="0"/>
          <c:showCatName val="0"/>
          <c:showSerName val="0"/>
          <c:showPercent val="0"/>
          <c:showBubbleSize val="0"/>
        </c:dLbls>
        <c:marker val="1"/>
        <c:smooth val="0"/>
        <c:axId val="1499648144"/>
        <c:axId val="1499651024"/>
      </c:lineChart>
      <c:catAx>
        <c:axId val="14975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7088"/>
        <c:crosses val="autoZero"/>
        <c:auto val="0"/>
        <c:lblAlgn val="ctr"/>
        <c:lblOffset val="100"/>
        <c:tickLblSkip val="12"/>
        <c:tickMarkSkip val="3"/>
        <c:noMultiLvlLbl val="0"/>
      </c:catAx>
      <c:valAx>
        <c:axId val="1497527088"/>
        <c:scaling>
          <c:orientation val="minMax"/>
        </c:scaling>
        <c:delete val="0"/>
        <c:axPos val="l"/>
        <c:numFmt formatCode="&quot;$&quot;#,##0.0,,&quot;B&quot;"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8528"/>
        <c:crosses val="autoZero"/>
        <c:crossBetween val="between"/>
      </c:valAx>
      <c:valAx>
        <c:axId val="1499651024"/>
        <c:scaling>
          <c:orientation val="minMax"/>
        </c:scaling>
        <c:delete val="0"/>
        <c:axPos val="r"/>
        <c:numFmt formatCode="#,##0.0,,&quot;M&quot;"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499648144"/>
        <c:crosses val="max"/>
        <c:crossBetween val="between"/>
      </c:valAx>
      <c:catAx>
        <c:axId val="1499648144"/>
        <c:scaling>
          <c:orientation val="minMax"/>
        </c:scaling>
        <c:delete val="1"/>
        <c:axPos val="b"/>
        <c:numFmt formatCode="General" sourceLinked="1"/>
        <c:majorTickMark val="out"/>
        <c:minorTickMark val="none"/>
        <c:tickLblPos val="nextTo"/>
        <c:crossAx val="1499651024"/>
        <c:crosses val="autoZero"/>
        <c:auto val="1"/>
        <c:lblAlgn val="ctr"/>
        <c:lblOffset val="100"/>
        <c:noMultiLvlLbl val="0"/>
      </c:catAx>
      <c:spPr>
        <a:noFill/>
        <a:ln>
          <a:noFill/>
        </a:ln>
        <a:effectLst/>
      </c:spPr>
    </c:plotArea>
    <c:legend>
      <c:legendPos val="t"/>
      <c:layout>
        <c:manualLayout>
          <c:xMode val="edge"/>
          <c:yMode val="edge"/>
          <c:x val="1.0110098999658399E-2"/>
          <c:y val="0.14717798601057427"/>
          <c:w val="0.96715378343802982"/>
          <c:h val="4.72692384040230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Visitors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0DA7-4860-80B2-243A3CC5537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0DA7-4860-80B2-243A3CC55378}"/>
              </c:ext>
            </c:extLst>
          </c:dPt>
          <c:cat>
            <c:strRef>
              <c:f>Sheet1!$A$2:$A$3</c:f>
              <c:strCache>
                <c:ptCount val="1"/>
                <c:pt idx="0">
                  <c:v>VIC</c:v>
                </c:pt>
              </c:strCache>
            </c:strRef>
          </c:cat>
          <c:val>
            <c:numRef>
              <c:f>Sheet1!$B$2:$B$3</c:f>
              <c:numCache>
                <c:formatCode>0%</c:formatCode>
                <c:ptCount val="2"/>
                <c:pt idx="0">
                  <c:v>0.38600000000000001</c:v>
                </c:pt>
                <c:pt idx="1">
                  <c:v>0.61</c:v>
                </c:pt>
              </c:numCache>
            </c:numRef>
          </c:val>
          <c:extLst>
            <c:ext xmlns:c16="http://schemas.microsoft.com/office/drawing/2014/chart" uri="{C3380CC4-5D6E-409C-BE32-E72D297353CC}">
              <c16:uniqueId val="{0000000E-0DA7-4860-80B2-243A3CC55378}"/>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83D0-4B6F-84D0-5C6A448B5781}"/>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83D0-4B6F-84D0-5C6A448B5781}"/>
              </c:ext>
            </c:extLst>
          </c:dPt>
          <c:cat>
            <c:strRef>
              <c:f>Sheet1!$A$2:$A$3</c:f>
              <c:strCache>
                <c:ptCount val="1"/>
                <c:pt idx="0">
                  <c:v>NSW</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E-83D0-4B6F-84D0-5C6A448B5781}"/>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51DE-467C-86CE-E707F63ED4B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1DE-467C-86CE-E707F63ED4B7}"/>
              </c:ext>
            </c:extLst>
          </c:dPt>
          <c:cat>
            <c:strRef>
              <c:f>Sheet1!$A$2:$A$3</c:f>
              <c:strCache>
                <c:ptCount val="1"/>
                <c:pt idx="0">
                  <c:v>Nights</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E-51DE-467C-86CE-E707F63ED4B7}"/>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2166931395944"/>
          <c:y val="8.9395016907316924E-2"/>
          <c:w val="0.6699128207312206"/>
          <c:h val="0.65666947096078565"/>
        </c:manualLayout>
      </c:layout>
      <c:lineChart>
        <c:grouping val="standard"/>
        <c:varyColors val="0"/>
        <c:ser>
          <c:idx val="0"/>
          <c:order val="1"/>
          <c:spPr>
            <a:ln w="28575" cap="rnd">
              <a:solidFill>
                <a:schemeClr val="tx1"/>
              </a:solidFill>
              <a:round/>
            </a:ln>
            <a:effectLst/>
          </c:spPr>
          <c:marker>
            <c:symbol val="circle"/>
            <c:size val="5"/>
            <c:spPr>
              <a:solidFill>
                <a:schemeClr val="tx1"/>
              </a:solidFill>
              <a:ln w="9525">
                <a:solidFill>
                  <a:schemeClr val="tx1"/>
                </a:solidFill>
              </a:ln>
              <a:effectLst/>
            </c:spPr>
          </c:marker>
          <c:dLbls>
            <c:dLbl>
              <c:idx val="9"/>
              <c:layout>
                <c:manualLayout>
                  <c:x val="-2.4691358024691471E-2"/>
                  <c:y val="-0.10486891385767792"/>
                </c:manualLayout>
              </c:layout>
              <c:numFmt formatCode="#,##0.00&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A1-4CB5-B473-7A7FBA4EA88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P6'!$A$34:$A$43</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P6'!$C$34:$C$43</c:f>
              <c:numCache>
                <c:formatCode>0</c:formatCode>
                <c:ptCount val="10"/>
                <c:pt idx="0">
                  <c:v>1043534</c:v>
                </c:pt>
                <c:pt idx="1">
                  <c:v>1060830</c:v>
                </c:pt>
                <c:pt idx="2">
                  <c:v>1104076</c:v>
                </c:pt>
                <c:pt idx="3">
                  <c:v>1155403</c:v>
                </c:pt>
                <c:pt idx="4">
                  <c:v>416805</c:v>
                </c:pt>
                <c:pt idx="5">
                  <c:v>677542</c:v>
                </c:pt>
                <c:pt idx="6">
                  <c:v>1111411</c:v>
                </c:pt>
                <c:pt idx="7">
                  <c:v>1065711</c:v>
                </c:pt>
                <c:pt idx="8">
                  <c:v>1130522</c:v>
                </c:pt>
                <c:pt idx="9">
                  <c:v>1218640</c:v>
                </c:pt>
              </c:numCache>
            </c:numRef>
          </c:val>
          <c:smooth val="0"/>
          <c:extLst>
            <c:ext xmlns:c16="http://schemas.microsoft.com/office/drawing/2014/chart" uri="{C3380CC4-5D6E-409C-BE32-E72D297353CC}">
              <c16:uniqueId val="{00000001-EBA1-4CB5-B473-7A7FBA4EA884}"/>
            </c:ext>
          </c:extLst>
        </c:ser>
        <c:ser>
          <c:idx val="1"/>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3.086419753086431E-2"/>
                  <c:y val="8.988764044943813E-2"/>
                </c:manualLayout>
              </c:layout>
              <c:numFmt formatCode="#,##0.00&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A1-4CB5-B473-7A7FBA4EA88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P6'!$A$34:$A$43</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P6'!$D$34:$D$43</c:f>
              <c:numCache>
                <c:formatCode>0</c:formatCode>
                <c:ptCount val="10"/>
                <c:pt idx="0">
                  <c:v>472406</c:v>
                </c:pt>
                <c:pt idx="1">
                  <c:v>481647</c:v>
                </c:pt>
                <c:pt idx="2">
                  <c:v>483995</c:v>
                </c:pt>
                <c:pt idx="3">
                  <c:v>499455</c:v>
                </c:pt>
                <c:pt idx="4">
                  <c:v>209917</c:v>
                </c:pt>
                <c:pt idx="5">
                  <c:v>351084</c:v>
                </c:pt>
                <c:pt idx="6">
                  <c:v>571933</c:v>
                </c:pt>
                <c:pt idx="7">
                  <c:v>555601</c:v>
                </c:pt>
                <c:pt idx="8">
                  <c:v>552293</c:v>
                </c:pt>
                <c:pt idx="9">
                  <c:v>598933</c:v>
                </c:pt>
              </c:numCache>
            </c:numRef>
          </c:val>
          <c:smooth val="0"/>
          <c:extLst>
            <c:ext xmlns:c16="http://schemas.microsoft.com/office/drawing/2014/chart" uri="{C3380CC4-5D6E-409C-BE32-E72D297353CC}">
              <c16:uniqueId val="{00000003-EBA1-4CB5-B473-7A7FBA4EA884}"/>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6"/>
                <c:order val="0"/>
                <c:spPr>
                  <a:ln w="28575" cap="rnd">
                    <a:solidFill>
                      <a:schemeClr val="accent1">
                        <a:lumMod val="60000"/>
                      </a:schemeClr>
                    </a:solidFill>
                    <a:round/>
                  </a:ln>
                  <a:effectLst/>
                </c:spPr>
                <c:marker>
                  <c:symbol val="circle"/>
                  <c:size val="5"/>
                  <c:spPr>
                    <a:solidFill>
                      <a:schemeClr val="tx1"/>
                    </a:solidFill>
                    <a:ln w="9525">
                      <a:solidFill>
                        <a:schemeClr val="tx1"/>
                      </a:solidFill>
                    </a:ln>
                    <a:effectLst/>
                  </c:spPr>
                </c:marker>
                <c:cat>
                  <c:numRef>
                    <c:extLst>
                      <c:ext uri="{02D57815-91ED-43cb-92C2-25804820EDAC}">
                        <c15:formulaRef>
                          <c15:sqref>'Year Ending - P6'!$A$34:$A$43</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P6'!$B$34:$B$43</c15:sqref>
                        </c15:formulaRef>
                      </c:ext>
                    </c:extLst>
                    <c:numCache>
                      <c:formatCode>0</c:formatCode>
                      <c:ptCount val="10"/>
                      <c:pt idx="0">
                        <c:v>1241228</c:v>
                      </c:pt>
                      <c:pt idx="1">
                        <c:v>1269743</c:v>
                      </c:pt>
                      <c:pt idx="2">
                        <c:v>1318458</c:v>
                      </c:pt>
                      <c:pt idx="3">
                        <c:v>1351548</c:v>
                      </c:pt>
                      <c:pt idx="4">
                        <c:v>485269</c:v>
                      </c:pt>
                      <c:pt idx="5">
                        <c:v>682292</c:v>
                      </c:pt>
                      <c:pt idx="6">
                        <c:v>1191479</c:v>
                      </c:pt>
                      <c:pt idx="7">
                        <c:v>1257819</c:v>
                      </c:pt>
                      <c:pt idx="8">
                        <c:v>1310432</c:v>
                      </c:pt>
                      <c:pt idx="9">
                        <c:v>1385859</c:v>
                      </c:pt>
                    </c:numCache>
                  </c:numRef>
                </c:val>
                <c:smooth val="0"/>
                <c:extLst>
                  <c:ext xmlns:c16="http://schemas.microsoft.com/office/drawing/2014/chart" uri="{C3380CC4-5D6E-409C-BE32-E72D297353CC}">
                    <c16:uniqueId val="{00000004-EBA1-4CB5-B473-7A7FBA4EA884}"/>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 ending September</a:t>
                </a:r>
              </a:p>
            </c:rich>
          </c:tx>
          <c:layout>
            <c:manualLayout>
              <c:xMode val="edge"/>
              <c:yMode val="edge"/>
              <c:x val="0.350776049782768"/>
              <c:y val="0.86929475374453391"/>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1500000"/>
          <c:min val="0"/>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ajorUnit val="200000"/>
        <c:dispUnits>
          <c:builtInUnit val="millions"/>
          <c:dispUnitsLbl>
            <c:layout>
              <c:manualLayout>
                <c:xMode val="edge"/>
                <c:yMode val="edge"/>
                <c:x val="6.3466837287540889E-3"/>
                <c:y val="0.28945731062244862"/>
              </c:manualLayout>
            </c:layout>
            <c:tx>
              <c:rich>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Million</a:t>
                  </a:r>
                </a:p>
              </c:rich>
            </c:tx>
            <c:spPr>
              <a:noFill/>
              <a:ln>
                <a:noFill/>
              </a:ln>
              <a:effectLst/>
            </c:spPr>
            <c:txPr>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dispUnitsLbl>
        </c:dispUnits>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1A322F"/>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NSW - P9'!$A$4:$A$8</c:f>
              <c:strCache>
                <c:ptCount val="5"/>
                <c:pt idx="0">
                  <c:v>Holiday</c:v>
                </c:pt>
                <c:pt idx="1">
                  <c:v>VFR</c:v>
                </c:pt>
                <c:pt idx="2">
                  <c:v>Bus/Emp</c:v>
                </c:pt>
                <c:pt idx="3">
                  <c:v>Conf</c:v>
                </c:pt>
                <c:pt idx="4">
                  <c:v>Other</c:v>
                </c:pt>
              </c:strCache>
            </c:strRef>
          </c:cat>
          <c:val>
            <c:numRef>
              <c:f>'YE Interstate NSW - P9'!$B$4:$B$8</c:f>
              <c:numCache>
                <c:formatCode>0</c:formatCode>
                <c:ptCount val="5"/>
                <c:pt idx="0">
                  <c:v>176.93799999999999</c:v>
                </c:pt>
                <c:pt idx="1">
                  <c:v>88.534000000000006</c:v>
                </c:pt>
                <c:pt idx="2">
                  <c:v>42.843000000000004</c:v>
                </c:pt>
                <c:pt idx="3">
                  <c:v>5.7060000000000004</c:v>
                </c:pt>
                <c:pt idx="4">
                  <c:v>12.727</c:v>
                </c:pt>
              </c:numCache>
            </c:numRef>
          </c:val>
          <c:extLst>
            <c:ext xmlns:c16="http://schemas.microsoft.com/office/drawing/2014/chart" uri="{C3380CC4-5D6E-409C-BE32-E72D297353CC}">
              <c16:uniqueId val="{00000000-14F7-49C2-A59A-0268D4B09A70}"/>
            </c:ext>
          </c:extLst>
        </c:ser>
        <c:ser>
          <c:idx val="1"/>
          <c:order val="1"/>
          <c:spPr>
            <a:solidFill>
              <a:srgbClr val="9DA9A0"/>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NSW - P9'!$A$4:$A$8</c:f>
              <c:strCache>
                <c:ptCount val="5"/>
                <c:pt idx="0">
                  <c:v>Holiday</c:v>
                </c:pt>
                <c:pt idx="1">
                  <c:v>VFR</c:v>
                </c:pt>
                <c:pt idx="2">
                  <c:v>Bus/Emp</c:v>
                </c:pt>
                <c:pt idx="3">
                  <c:v>Conf</c:v>
                </c:pt>
                <c:pt idx="4">
                  <c:v>Other</c:v>
                </c:pt>
              </c:strCache>
            </c:strRef>
          </c:cat>
          <c:val>
            <c:numRef>
              <c:f>'YE Interstate NSW - P9'!$C$4:$C$8</c:f>
              <c:numCache>
                <c:formatCode>0</c:formatCode>
                <c:ptCount val="5"/>
                <c:pt idx="0">
                  <c:v>160.054</c:v>
                </c:pt>
                <c:pt idx="1">
                  <c:v>76.236000000000004</c:v>
                </c:pt>
                <c:pt idx="2">
                  <c:v>40.076000000000001</c:v>
                </c:pt>
                <c:pt idx="3">
                  <c:v>4.7030000000000003</c:v>
                </c:pt>
                <c:pt idx="4">
                  <c:v>10.831</c:v>
                </c:pt>
              </c:numCache>
            </c:numRef>
          </c:val>
          <c:extLst>
            <c:ext xmlns:c16="http://schemas.microsoft.com/office/drawing/2014/chart" uri="{C3380CC4-5D6E-409C-BE32-E72D297353CC}">
              <c16:uniqueId val="{00000001-14F7-49C2-A59A-0268D4B09A70}"/>
            </c:ext>
          </c:extLst>
        </c:ser>
        <c:dLbls>
          <c:showLegendKey val="0"/>
          <c:showVal val="0"/>
          <c:showCatName val="0"/>
          <c:showSerName val="0"/>
          <c:showPercent val="0"/>
          <c:showBubbleSize val="0"/>
        </c:dLbls>
        <c:gapWidth val="88"/>
        <c:axId val="1282135328"/>
        <c:axId val="1282135808"/>
      </c:barChart>
      <c:catAx>
        <c:axId val="1282135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2135808"/>
        <c:crosses val="autoZero"/>
        <c:auto val="1"/>
        <c:lblAlgn val="ctr"/>
        <c:lblOffset val="100"/>
        <c:noMultiLvlLbl val="0"/>
      </c:catAx>
      <c:valAx>
        <c:axId val="1282135808"/>
        <c:scaling>
          <c:orientation val="minMax"/>
        </c:scaling>
        <c:delete val="1"/>
        <c:axPos val="t"/>
        <c:majorGridlines>
          <c:spPr>
            <a:ln w="9525" cap="flat" cmpd="sng" algn="ctr">
              <a:noFill/>
              <a:round/>
            </a:ln>
            <a:effectLst/>
          </c:spPr>
        </c:majorGridlines>
        <c:numFmt formatCode="0" sourceLinked="1"/>
        <c:majorTickMark val="none"/>
        <c:minorTickMark val="none"/>
        <c:tickLblPos val="nextTo"/>
        <c:crossAx val="1282135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r>
              <a:rPr lang="en-AU" sz="1200" b="1">
                <a:solidFill>
                  <a:srgbClr val="1A322F"/>
                </a:solidFill>
                <a:latin typeface="Baskerville Old Face" panose="02020602080505020303" pitchFamily="18" charset="0"/>
                <a:cs typeface="Arial" panose="020B0604020202020204" pitchFamily="34" charset="0"/>
              </a:rPr>
              <a:t>Rolling</a:t>
            </a:r>
            <a:r>
              <a:rPr lang="en-AU" sz="1200" b="1" baseline="0">
                <a:solidFill>
                  <a:srgbClr val="1A322F"/>
                </a:solidFill>
                <a:latin typeface="Baskerville Old Face" panose="02020602080505020303" pitchFamily="18" charset="0"/>
                <a:cs typeface="Arial" panose="020B0604020202020204" pitchFamily="34" charset="0"/>
              </a:rPr>
              <a:t> YE Spend and Visitation</a:t>
            </a:r>
            <a:endParaRPr lang="en-AU" sz="1200" b="1">
              <a:solidFill>
                <a:srgbClr val="1A322F"/>
              </a:solidFill>
              <a:latin typeface="Baskerville Old Face" panose="02020602080505020303" pitchFamily="18" charset="0"/>
              <a:cs typeface="Arial" panose="020B0604020202020204" pitchFamily="34" charset="0"/>
            </a:endParaRPr>
          </a:p>
        </c:rich>
      </c:tx>
      <c:layout>
        <c:manualLayout>
          <c:xMode val="edge"/>
          <c:yMode val="edge"/>
          <c:x val="0.13419534625095503"/>
          <c:y val="3.848493595061201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endParaRPr lang="en-AU"/>
        </a:p>
      </c:txPr>
    </c:title>
    <c:autoTitleDeleted val="0"/>
    <c:plotArea>
      <c:layout>
        <c:manualLayout>
          <c:layoutTarget val="inner"/>
          <c:xMode val="edge"/>
          <c:yMode val="edge"/>
          <c:x val="9.1084555389985833E-2"/>
          <c:y val="0.24503129416515246"/>
          <c:w val="0.80797396635383678"/>
          <c:h val="0.67226251890927424"/>
        </c:manualLayout>
      </c:layout>
      <c:lineChart>
        <c:grouping val="standard"/>
        <c:varyColors val="0"/>
        <c:ser>
          <c:idx val="1"/>
          <c:order val="1"/>
          <c:tx>
            <c:strRef>
              <c:f>'YE Interstate NSW - P9'!$C$23</c:f>
              <c:strCache>
                <c:ptCount val="1"/>
                <c:pt idx="0">
                  <c:v>Spend </c:v>
                </c:pt>
              </c:strCache>
            </c:strRef>
          </c:tx>
          <c:spPr>
            <a:ln w="28575" cap="rnd">
              <a:solidFill>
                <a:srgbClr val="9DA9A0"/>
              </a:solidFill>
              <a:round/>
            </a:ln>
            <a:effectLst/>
          </c:spPr>
          <c:marker>
            <c:symbol val="none"/>
          </c:marker>
          <c:cat>
            <c:strRef>
              <c:f>'YE Interstate NSW - P9'!$A$24:$A$144</c:f>
              <c:strCache>
                <c:ptCount val="121"/>
                <c:pt idx="0">
                  <c:v>2015</c:v>
                </c:pt>
                <c:pt idx="1">
                  <c:v>Aug 2014 - Jul 2015</c:v>
                </c:pt>
                <c:pt idx="2">
                  <c:v>Sep 2014 - Aug 2015</c:v>
                </c:pt>
                <c:pt idx="3">
                  <c:v>Oct 2014 - Sep 2015</c:v>
                </c:pt>
                <c:pt idx="4">
                  <c:v>Nov 2014 - Oct 2015</c:v>
                </c:pt>
                <c:pt idx="5">
                  <c:v>Dec 2014 - Nov 2015</c:v>
                </c:pt>
                <c:pt idx="6">
                  <c:v>Jan 2015 - Dec 2015</c:v>
                </c:pt>
                <c:pt idx="7">
                  <c:v>Feb 2015 - Jan 2016</c:v>
                </c:pt>
                <c:pt idx="8">
                  <c:v>Mar 2015 - Feb 2016</c:v>
                </c:pt>
                <c:pt idx="9">
                  <c:v>Apr 2015 - Mar 2016</c:v>
                </c:pt>
                <c:pt idx="10">
                  <c:v>May 2015 - Apr 2016</c:v>
                </c:pt>
                <c:pt idx="11">
                  <c:v>Jun 2015 - May 2016</c:v>
                </c:pt>
                <c:pt idx="12">
                  <c:v>2016</c:v>
                </c:pt>
                <c:pt idx="13">
                  <c:v>Aug 2015 - Jul 2016</c:v>
                </c:pt>
                <c:pt idx="14">
                  <c:v>Sep 2015 - Aug 2016</c:v>
                </c:pt>
                <c:pt idx="15">
                  <c:v>Oct 2015 - Sep 2016</c:v>
                </c:pt>
                <c:pt idx="16">
                  <c:v>Nov 2015 - Oct 2016</c:v>
                </c:pt>
                <c:pt idx="17">
                  <c:v>Dec 2015 - Nov 2016</c:v>
                </c:pt>
                <c:pt idx="18">
                  <c:v>Jan 2016 - Dec 2016</c:v>
                </c:pt>
                <c:pt idx="19">
                  <c:v>Feb 2016 - Jan 2017</c:v>
                </c:pt>
                <c:pt idx="20">
                  <c:v>Mar 2016 - Feb 2017</c:v>
                </c:pt>
                <c:pt idx="21">
                  <c:v>Apr 2016 - Mar 2017</c:v>
                </c:pt>
                <c:pt idx="22">
                  <c:v>May 2016 - Apr 2017</c:v>
                </c:pt>
                <c:pt idx="23">
                  <c:v>Jun 2016 - May 2017</c:v>
                </c:pt>
                <c:pt idx="24">
                  <c:v>2017</c:v>
                </c:pt>
                <c:pt idx="25">
                  <c:v>Aug 2016 - Jul 2017</c:v>
                </c:pt>
                <c:pt idx="26">
                  <c:v>Sep 2016 - Aug 2017</c:v>
                </c:pt>
                <c:pt idx="27">
                  <c:v>Oct 2016 - Sep 2017</c:v>
                </c:pt>
                <c:pt idx="28">
                  <c:v>Nov 2016 - Oct 2017</c:v>
                </c:pt>
                <c:pt idx="29">
                  <c:v>Dec 2016 - Nov 2017</c:v>
                </c:pt>
                <c:pt idx="30">
                  <c:v>Jan 2017 - Dec 2017</c:v>
                </c:pt>
                <c:pt idx="31">
                  <c:v>Feb 2017 - Jan 2018</c:v>
                </c:pt>
                <c:pt idx="32">
                  <c:v>Mar 2017 - Feb 2018</c:v>
                </c:pt>
                <c:pt idx="33">
                  <c:v>Apr 2017 - Mar 2018</c:v>
                </c:pt>
                <c:pt idx="34">
                  <c:v>May 2017 - Apr 2018</c:v>
                </c:pt>
                <c:pt idx="35">
                  <c:v>Jun 2017 - May 2018</c:v>
                </c:pt>
                <c:pt idx="36">
                  <c:v>2018</c:v>
                </c:pt>
                <c:pt idx="37">
                  <c:v>Aug 2017 - Jul 2018</c:v>
                </c:pt>
                <c:pt idx="38">
                  <c:v>Sep 2017 - Aug 2018</c:v>
                </c:pt>
                <c:pt idx="39">
                  <c:v>Oct 2017 - Sep 2018</c:v>
                </c:pt>
                <c:pt idx="40">
                  <c:v>Nov 2017 - Oct 2018</c:v>
                </c:pt>
                <c:pt idx="41">
                  <c:v>Dec 2017 - Nov 2018</c:v>
                </c:pt>
                <c:pt idx="42">
                  <c:v>Jan 2018 - Dec 2018</c:v>
                </c:pt>
                <c:pt idx="43">
                  <c:v>Feb 2018 - Jan 2019</c:v>
                </c:pt>
                <c:pt idx="44">
                  <c:v>Mar 2018 - Feb 2019</c:v>
                </c:pt>
                <c:pt idx="45">
                  <c:v>Apr 2018 - Mar 2019</c:v>
                </c:pt>
                <c:pt idx="46">
                  <c:v>May 2018 - Apr 2019</c:v>
                </c:pt>
                <c:pt idx="47">
                  <c:v>2019</c:v>
                </c:pt>
                <c:pt idx="48">
                  <c:v>2019</c:v>
                </c:pt>
                <c:pt idx="49">
                  <c:v>Aug 2018 - Jul 2019</c:v>
                </c:pt>
                <c:pt idx="50">
                  <c:v>Sep 2018 - Aug 2019</c:v>
                </c:pt>
                <c:pt idx="51">
                  <c:v>Oct 2018 - Sep 2019</c:v>
                </c:pt>
                <c:pt idx="52">
                  <c:v>Nov 2018 - Oct 2019</c:v>
                </c:pt>
                <c:pt idx="53">
                  <c:v>Dec 2018 - Nov 2019</c:v>
                </c:pt>
                <c:pt idx="54">
                  <c:v>Jan 2019 - Dec 2019</c:v>
                </c:pt>
                <c:pt idx="55">
                  <c:v>Feb 2019 - Jan 2020</c:v>
                </c:pt>
                <c:pt idx="56">
                  <c:v>Mar 2019 - Feb 2020</c:v>
                </c:pt>
                <c:pt idx="57">
                  <c:v>Apr 2019 - Mar 2020</c:v>
                </c:pt>
                <c:pt idx="58">
                  <c:v>May 2019 - Apr 2020</c:v>
                </c:pt>
                <c:pt idx="59">
                  <c:v>Jun 2019 - May 2020</c:v>
                </c:pt>
                <c:pt idx="60">
                  <c:v>2020</c:v>
                </c:pt>
                <c:pt idx="61">
                  <c:v>Aug 2019 - Jul 2020</c:v>
                </c:pt>
                <c:pt idx="62">
                  <c:v>Sep 2019 - Aug 2020</c:v>
                </c:pt>
                <c:pt idx="63">
                  <c:v>Oct 2019 - Sep 2020</c:v>
                </c:pt>
                <c:pt idx="64">
                  <c:v>Nov 2019 - Oct 2020</c:v>
                </c:pt>
                <c:pt idx="65">
                  <c:v>Dec 2019 - Nov 2020</c:v>
                </c:pt>
                <c:pt idx="66">
                  <c:v>Jan 2020 - Dec 2020</c:v>
                </c:pt>
                <c:pt idx="67">
                  <c:v>Feb 2020 - Jan 2021</c:v>
                </c:pt>
                <c:pt idx="68">
                  <c:v>Mar 2020 - Feb 2021</c:v>
                </c:pt>
                <c:pt idx="69">
                  <c:v>Apr 2020 - Mar 2021</c:v>
                </c:pt>
                <c:pt idx="70">
                  <c:v>May 2020 - Apr 2021</c:v>
                </c:pt>
                <c:pt idx="71">
                  <c:v>Jun 2020 - May 2021</c:v>
                </c:pt>
                <c:pt idx="72">
                  <c:v>2021</c:v>
                </c:pt>
                <c:pt idx="73">
                  <c:v>Aug 2020 - Jul 2021</c:v>
                </c:pt>
                <c:pt idx="74">
                  <c:v>Sep 2020 - Aug 2021</c:v>
                </c:pt>
                <c:pt idx="75">
                  <c:v>Oct 2020 - Sep 2021</c:v>
                </c:pt>
                <c:pt idx="76">
                  <c:v>Nov 2020 - Oct 2021</c:v>
                </c:pt>
                <c:pt idx="77">
                  <c:v>Dec 2020 - Nov 2021</c:v>
                </c:pt>
                <c:pt idx="78">
                  <c:v>Jan 2021 - Dec 2021</c:v>
                </c:pt>
                <c:pt idx="79">
                  <c:v>Feb 2021 - Jan 2022</c:v>
                </c:pt>
                <c:pt idx="80">
                  <c:v>Mar 2021 - Feb 2022</c:v>
                </c:pt>
                <c:pt idx="81">
                  <c:v>Apr 2021 - Mar 2022</c:v>
                </c:pt>
                <c:pt idx="82">
                  <c:v>May 2021 - Apr 2022</c:v>
                </c:pt>
                <c:pt idx="83">
                  <c:v>Jun 2021 - May 2022</c:v>
                </c:pt>
                <c:pt idx="84">
                  <c:v>2022</c:v>
                </c:pt>
                <c:pt idx="85">
                  <c:v>Aug 2021 - Jul 2022</c:v>
                </c:pt>
                <c:pt idx="86">
                  <c:v>Sep 2021 - Aug 2022</c:v>
                </c:pt>
                <c:pt idx="87">
                  <c:v>Oct 2021 - Sep 2022</c:v>
                </c:pt>
                <c:pt idx="88">
                  <c:v>Nov 2021 - Oct 2022</c:v>
                </c:pt>
                <c:pt idx="89">
                  <c:v>Dec 2021 - Nov 2022</c:v>
                </c:pt>
                <c:pt idx="90">
                  <c:v>Jan 2022 - Dec 2022</c:v>
                </c:pt>
                <c:pt idx="91">
                  <c:v>Feb 2022 - Jan 2023</c:v>
                </c:pt>
                <c:pt idx="92">
                  <c:v>Mar 2022 - Feb 2023</c:v>
                </c:pt>
                <c:pt idx="93">
                  <c:v>Apr 2022 - Mar 2023</c:v>
                </c:pt>
                <c:pt idx="94">
                  <c:v>May 2022 - Apr 2023</c:v>
                </c:pt>
                <c:pt idx="95">
                  <c:v>Jun 2022 - May 2023</c:v>
                </c:pt>
                <c:pt idx="96">
                  <c:v>2023</c:v>
                </c:pt>
                <c:pt idx="97">
                  <c:v>Aug 2022 - Jul 2023</c:v>
                </c:pt>
                <c:pt idx="98">
                  <c:v>Sep 2022 - Aug 2023</c:v>
                </c:pt>
                <c:pt idx="99">
                  <c:v>Oct 2022 - Sep 2023</c:v>
                </c:pt>
                <c:pt idx="100">
                  <c:v>Nov 2022 - Oct 2023</c:v>
                </c:pt>
                <c:pt idx="101">
                  <c:v>Dec 2022 - Nov 2023</c:v>
                </c:pt>
                <c:pt idx="102">
                  <c:v>Jan 2023 - Dec 2023</c:v>
                </c:pt>
                <c:pt idx="103">
                  <c:v>Feb 2023 - Jan 2024</c:v>
                </c:pt>
                <c:pt idx="104">
                  <c:v>Mar 2023 - Feb 2024</c:v>
                </c:pt>
                <c:pt idx="105">
                  <c:v>Apr 2023 - Mar 2024</c:v>
                </c:pt>
                <c:pt idx="106">
                  <c:v>May 2023 - Apr 2024</c:v>
                </c:pt>
                <c:pt idx="107">
                  <c:v>Jun 2023 - May 2024</c:v>
                </c:pt>
                <c:pt idx="108">
                  <c:v>2024</c:v>
                </c:pt>
                <c:pt idx="109">
                  <c:v>Aug 2023 - Jul 2024</c:v>
                </c:pt>
                <c:pt idx="110">
                  <c:v>Sep 2023 - Aug 2024</c:v>
                </c:pt>
                <c:pt idx="111">
                  <c:v>Oct 2023 - Sep 2024</c:v>
                </c:pt>
                <c:pt idx="112">
                  <c:v>Nov 2023 - Oct 2024</c:v>
                </c:pt>
                <c:pt idx="113">
                  <c:v>Dec 2023 - Nov 2024</c:v>
                </c:pt>
                <c:pt idx="114">
                  <c:v>Jan 2024 - Dec 2024</c:v>
                </c:pt>
                <c:pt idx="115">
                  <c:v>Feb 2024 - Jan 2025</c:v>
                </c:pt>
                <c:pt idx="116">
                  <c:v>Mar 2024 - Feb 2025</c:v>
                </c:pt>
                <c:pt idx="117">
                  <c:v>Apr 2024 - Mar 2025</c:v>
                </c:pt>
                <c:pt idx="118">
                  <c:v>May 2024 - Apr 2025</c:v>
                </c:pt>
                <c:pt idx="119">
                  <c:v>Jun 2024 - May 2025</c:v>
                </c:pt>
                <c:pt idx="120">
                  <c:v>2025</c:v>
                </c:pt>
              </c:strCache>
            </c:strRef>
          </c:cat>
          <c:val>
            <c:numRef>
              <c:f>'YE Interstate NSW - P9'!$C$24:$C$144</c:f>
              <c:numCache>
                <c:formatCode>_-"$"* #,##0_-;\-"$"* #,##0_-;_-"$"* "-"??_-;_-@_-</c:formatCode>
                <c:ptCount val="121"/>
                <c:pt idx="0">
                  <c:v>454451</c:v>
                </c:pt>
                <c:pt idx="1">
                  <c:v>452934</c:v>
                </c:pt>
                <c:pt idx="2">
                  <c:v>460848</c:v>
                </c:pt>
                <c:pt idx="3">
                  <c:v>464931</c:v>
                </c:pt>
                <c:pt idx="4">
                  <c:v>463187</c:v>
                </c:pt>
                <c:pt idx="5">
                  <c:v>461024</c:v>
                </c:pt>
                <c:pt idx="6">
                  <c:v>467643</c:v>
                </c:pt>
                <c:pt idx="7">
                  <c:v>498528</c:v>
                </c:pt>
                <c:pt idx="8">
                  <c:v>495168</c:v>
                </c:pt>
                <c:pt idx="9">
                  <c:v>500194</c:v>
                </c:pt>
                <c:pt idx="10">
                  <c:v>519551</c:v>
                </c:pt>
                <c:pt idx="11">
                  <c:v>519658</c:v>
                </c:pt>
                <c:pt idx="12">
                  <c:v>518153</c:v>
                </c:pt>
                <c:pt idx="13">
                  <c:v>526579</c:v>
                </c:pt>
                <c:pt idx="14">
                  <c:v>520715</c:v>
                </c:pt>
                <c:pt idx="15">
                  <c:v>521359</c:v>
                </c:pt>
                <c:pt idx="16">
                  <c:v>521115</c:v>
                </c:pt>
                <c:pt idx="17">
                  <c:v>526126</c:v>
                </c:pt>
                <c:pt idx="18">
                  <c:v>525963</c:v>
                </c:pt>
                <c:pt idx="19">
                  <c:v>544617</c:v>
                </c:pt>
                <c:pt idx="20">
                  <c:v>555189</c:v>
                </c:pt>
                <c:pt idx="21">
                  <c:v>559674</c:v>
                </c:pt>
                <c:pt idx="22">
                  <c:v>545014</c:v>
                </c:pt>
                <c:pt idx="23">
                  <c:v>556469</c:v>
                </c:pt>
                <c:pt idx="24">
                  <c:v>575114</c:v>
                </c:pt>
                <c:pt idx="25">
                  <c:v>582892</c:v>
                </c:pt>
                <c:pt idx="26">
                  <c:v>585554</c:v>
                </c:pt>
                <c:pt idx="27">
                  <c:v>590718</c:v>
                </c:pt>
                <c:pt idx="28">
                  <c:v>607775</c:v>
                </c:pt>
                <c:pt idx="29">
                  <c:v>618077</c:v>
                </c:pt>
                <c:pt idx="30">
                  <c:v>617665</c:v>
                </c:pt>
                <c:pt idx="31">
                  <c:v>611364</c:v>
                </c:pt>
                <c:pt idx="32">
                  <c:v>620802</c:v>
                </c:pt>
                <c:pt idx="33">
                  <c:v>630261</c:v>
                </c:pt>
                <c:pt idx="34">
                  <c:v>658903</c:v>
                </c:pt>
                <c:pt idx="35">
                  <c:v>650657</c:v>
                </c:pt>
                <c:pt idx="36">
                  <c:v>641611</c:v>
                </c:pt>
                <c:pt idx="37">
                  <c:v>635939</c:v>
                </c:pt>
                <c:pt idx="38">
                  <c:v>636995</c:v>
                </c:pt>
                <c:pt idx="39">
                  <c:v>626158</c:v>
                </c:pt>
                <c:pt idx="40">
                  <c:v>620213</c:v>
                </c:pt>
                <c:pt idx="41">
                  <c:v>624223</c:v>
                </c:pt>
                <c:pt idx="42">
                  <c:v>636713</c:v>
                </c:pt>
                <c:pt idx="43">
                  <c:v>634176</c:v>
                </c:pt>
                <c:pt idx="44">
                  <c:v>641485</c:v>
                </c:pt>
                <c:pt idx="45">
                  <c:v>632740</c:v>
                </c:pt>
                <c:pt idx="46">
                  <c:v>628366</c:v>
                </c:pt>
                <c:pt idx="47">
                  <c:v>637038</c:v>
                </c:pt>
                <c:pt idx="48">
                  <c:v>636816</c:v>
                </c:pt>
                <c:pt idx="49">
                  <c:v>637085</c:v>
                </c:pt>
                <c:pt idx="50">
                  <c:v>639572</c:v>
                </c:pt>
                <c:pt idx="51">
                  <c:v>647149</c:v>
                </c:pt>
                <c:pt idx="52">
                  <c:v>646953</c:v>
                </c:pt>
                <c:pt idx="53">
                  <c:v>651858</c:v>
                </c:pt>
                <c:pt idx="54">
                  <c:v>646076</c:v>
                </c:pt>
                <c:pt idx="55">
                  <c:v>639664</c:v>
                </c:pt>
                <c:pt idx="56">
                  <c:v>622637</c:v>
                </c:pt>
                <c:pt idx="57">
                  <c:v>607423</c:v>
                </c:pt>
                <c:pt idx="58">
                  <c:v>534304</c:v>
                </c:pt>
                <c:pt idx="59">
                  <c:v>497026</c:v>
                </c:pt>
                <c:pt idx="60">
                  <c:v>469497</c:v>
                </c:pt>
                <c:pt idx="61">
                  <c:v>440307</c:v>
                </c:pt>
                <c:pt idx="62">
                  <c:v>417954</c:v>
                </c:pt>
                <c:pt idx="63">
                  <c:v>386845</c:v>
                </c:pt>
                <c:pt idx="64">
                  <c:v>335895</c:v>
                </c:pt>
                <c:pt idx="65">
                  <c:v>286834</c:v>
                </c:pt>
                <c:pt idx="66">
                  <c:v>271012</c:v>
                </c:pt>
                <c:pt idx="67">
                  <c:v>182024</c:v>
                </c:pt>
                <c:pt idx="68">
                  <c:v>164187</c:v>
                </c:pt>
                <c:pt idx="69">
                  <c:v>194151</c:v>
                </c:pt>
                <c:pt idx="70">
                  <c:v>305946</c:v>
                </c:pt>
                <c:pt idx="71">
                  <c:v>394411</c:v>
                </c:pt>
                <c:pt idx="72">
                  <c:v>459578</c:v>
                </c:pt>
                <c:pt idx="73">
                  <c:v>479644</c:v>
                </c:pt>
                <c:pt idx="74">
                  <c:v>485247</c:v>
                </c:pt>
                <c:pt idx="75">
                  <c:v>485832</c:v>
                </c:pt>
                <c:pt idx="76">
                  <c:v>488010</c:v>
                </c:pt>
                <c:pt idx="77">
                  <c:v>476641</c:v>
                </c:pt>
                <c:pt idx="78">
                  <c:v>460991</c:v>
                </c:pt>
                <c:pt idx="79">
                  <c:v>571584</c:v>
                </c:pt>
                <c:pt idx="80">
                  <c:v>617279</c:v>
                </c:pt>
                <c:pt idx="81">
                  <c:v>645996</c:v>
                </c:pt>
                <c:pt idx="82">
                  <c:v>644478</c:v>
                </c:pt>
                <c:pt idx="83">
                  <c:v>640616</c:v>
                </c:pt>
                <c:pt idx="84">
                  <c:v>635982</c:v>
                </c:pt>
                <c:pt idx="85">
                  <c:v>665867</c:v>
                </c:pt>
                <c:pt idx="86">
                  <c:v>694385</c:v>
                </c:pt>
                <c:pt idx="87">
                  <c:v>767311</c:v>
                </c:pt>
                <c:pt idx="88">
                  <c:v>867327</c:v>
                </c:pt>
                <c:pt idx="89">
                  <c:v>962501</c:v>
                </c:pt>
                <c:pt idx="90">
                  <c:v>1017676</c:v>
                </c:pt>
                <c:pt idx="91">
                  <c:v>1090004</c:v>
                </c:pt>
                <c:pt idx="92">
                  <c:v>1102522</c:v>
                </c:pt>
                <c:pt idx="93">
                  <c:v>1080953</c:v>
                </c:pt>
                <c:pt idx="94">
                  <c:v>1049450</c:v>
                </c:pt>
                <c:pt idx="95">
                  <c:v>1010232</c:v>
                </c:pt>
                <c:pt idx="96">
                  <c:v>989080</c:v>
                </c:pt>
                <c:pt idx="97">
                  <c:v>977115</c:v>
                </c:pt>
                <c:pt idx="98">
                  <c:v>963881</c:v>
                </c:pt>
                <c:pt idx="99">
                  <c:v>933820</c:v>
                </c:pt>
                <c:pt idx="100">
                  <c:v>897501</c:v>
                </c:pt>
                <c:pt idx="101">
                  <c:v>880219</c:v>
                </c:pt>
                <c:pt idx="102">
                  <c:v>863951</c:v>
                </c:pt>
                <c:pt idx="103">
                  <c:v>810154</c:v>
                </c:pt>
                <c:pt idx="104">
                  <c:v>820925</c:v>
                </c:pt>
                <c:pt idx="105">
                  <c:v>833292</c:v>
                </c:pt>
                <c:pt idx="106">
                  <c:v>838327</c:v>
                </c:pt>
                <c:pt idx="107">
                  <c:v>839206</c:v>
                </c:pt>
                <c:pt idx="108">
                  <c:v>840648</c:v>
                </c:pt>
                <c:pt idx="109">
                  <c:v>851363</c:v>
                </c:pt>
                <c:pt idx="110">
                  <c:v>862378</c:v>
                </c:pt>
                <c:pt idx="111">
                  <c:v>864406</c:v>
                </c:pt>
                <c:pt idx="112">
                  <c:v>866141</c:v>
                </c:pt>
                <c:pt idx="113">
                  <c:v>852384</c:v>
                </c:pt>
                <c:pt idx="114">
                  <c:v>863085</c:v>
                </c:pt>
                <c:pt idx="115">
                  <c:v>893808</c:v>
                </c:pt>
                <c:pt idx="116">
                  <c:v>897403</c:v>
                </c:pt>
                <c:pt idx="117">
                  <c:v>901131</c:v>
                </c:pt>
                <c:pt idx="118">
                  <c:v>920570</c:v>
                </c:pt>
                <c:pt idx="119">
                  <c:v>936244</c:v>
                </c:pt>
                <c:pt idx="120">
                  <c:v>928143</c:v>
                </c:pt>
              </c:numCache>
            </c:numRef>
          </c:val>
          <c:smooth val="0"/>
          <c:extLst>
            <c:ext xmlns:c16="http://schemas.microsoft.com/office/drawing/2014/chart" uri="{C3380CC4-5D6E-409C-BE32-E72D297353CC}">
              <c16:uniqueId val="{00000000-EC3D-423B-8619-B335922226AB}"/>
            </c:ext>
          </c:extLst>
        </c:ser>
        <c:dLbls>
          <c:showLegendKey val="0"/>
          <c:showVal val="0"/>
          <c:showCatName val="0"/>
          <c:showSerName val="0"/>
          <c:showPercent val="0"/>
          <c:showBubbleSize val="0"/>
        </c:dLbls>
        <c:marker val="1"/>
        <c:smooth val="0"/>
        <c:axId val="1497528528"/>
        <c:axId val="1497527088"/>
      </c:lineChart>
      <c:lineChart>
        <c:grouping val="standard"/>
        <c:varyColors val="0"/>
        <c:ser>
          <c:idx val="0"/>
          <c:order val="0"/>
          <c:tx>
            <c:strRef>
              <c:f>'YE Interstate NSW - P9'!$B$23</c:f>
              <c:strCache>
                <c:ptCount val="1"/>
                <c:pt idx="0">
                  <c:v>Visitors</c:v>
                </c:pt>
              </c:strCache>
            </c:strRef>
          </c:tx>
          <c:spPr>
            <a:ln w="28575" cap="rnd">
              <a:solidFill>
                <a:srgbClr val="1A322F"/>
              </a:solidFill>
              <a:round/>
            </a:ln>
            <a:effectLst/>
          </c:spPr>
          <c:marker>
            <c:symbol val="none"/>
          </c:marker>
          <c:cat>
            <c:strRef>
              <c:f>'YE Interstate NSW - P9'!$A$24:$A$144</c:f>
              <c:strCache>
                <c:ptCount val="121"/>
                <c:pt idx="0">
                  <c:v>2015</c:v>
                </c:pt>
                <c:pt idx="1">
                  <c:v>Aug 2014 - Jul 2015</c:v>
                </c:pt>
                <c:pt idx="2">
                  <c:v>Sep 2014 - Aug 2015</c:v>
                </c:pt>
                <c:pt idx="3">
                  <c:v>Oct 2014 - Sep 2015</c:v>
                </c:pt>
                <c:pt idx="4">
                  <c:v>Nov 2014 - Oct 2015</c:v>
                </c:pt>
                <c:pt idx="5">
                  <c:v>Dec 2014 - Nov 2015</c:v>
                </c:pt>
                <c:pt idx="6">
                  <c:v>Jan 2015 - Dec 2015</c:v>
                </c:pt>
                <c:pt idx="7">
                  <c:v>Feb 2015 - Jan 2016</c:v>
                </c:pt>
                <c:pt idx="8">
                  <c:v>Mar 2015 - Feb 2016</c:v>
                </c:pt>
                <c:pt idx="9">
                  <c:v>Apr 2015 - Mar 2016</c:v>
                </c:pt>
                <c:pt idx="10">
                  <c:v>May 2015 - Apr 2016</c:v>
                </c:pt>
                <c:pt idx="11">
                  <c:v>Jun 2015 - May 2016</c:v>
                </c:pt>
                <c:pt idx="12">
                  <c:v>2016</c:v>
                </c:pt>
                <c:pt idx="13">
                  <c:v>Aug 2015 - Jul 2016</c:v>
                </c:pt>
                <c:pt idx="14">
                  <c:v>Sep 2015 - Aug 2016</c:v>
                </c:pt>
                <c:pt idx="15">
                  <c:v>Oct 2015 - Sep 2016</c:v>
                </c:pt>
                <c:pt idx="16">
                  <c:v>Nov 2015 - Oct 2016</c:v>
                </c:pt>
                <c:pt idx="17">
                  <c:v>Dec 2015 - Nov 2016</c:v>
                </c:pt>
                <c:pt idx="18">
                  <c:v>Jan 2016 - Dec 2016</c:v>
                </c:pt>
                <c:pt idx="19">
                  <c:v>Feb 2016 - Jan 2017</c:v>
                </c:pt>
                <c:pt idx="20">
                  <c:v>Mar 2016 - Feb 2017</c:v>
                </c:pt>
                <c:pt idx="21">
                  <c:v>Apr 2016 - Mar 2017</c:v>
                </c:pt>
                <c:pt idx="22">
                  <c:v>May 2016 - Apr 2017</c:v>
                </c:pt>
                <c:pt idx="23">
                  <c:v>Jun 2016 - May 2017</c:v>
                </c:pt>
                <c:pt idx="24">
                  <c:v>2017</c:v>
                </c:pt>
                <c:pt idx="25">
                  <c:v>Aug 2016 - Jul 2017</c:v>
                </c:pt>
                <c:pt idx="26">
                  <c:v>Sep 2016 - Aug 2017</c:v>
                </c:pt>
                <c:pt idx="27">
                  <c:v>Oct 2016 - Sep 2017</c:v>
                </c:pt>
                <c:pt idx="28">
                  <c:v>Nov 2016 - Oct 2017</c:v>
                </c:pt>
                <c:pt idx="29">
                  <c:v>Dec 2016 - Nov 2017</c:v>
                </c:pt>
                <c:pt idx="30">
                  <c:v>Jan 2017 - Dec 2017</c:v>
                </c:pt>
                <c:pt idx="31">
                  <c:v>Feb 2017 - Jan 2018</c:v>
                </c:pt>
                <c:pt idx="32">
                  <c:v>Mar 2017 - Feb 2018</c:v>
                </c:pt>
                <c:pt idx="33">
                  <c:v>Apr 2017 - Mar 2018</c:v>
                </c:pt>
                <c:pt idx="34">
                  <c:v>May 2017 - Apr 2018</c:v>
                </c:pt>
                <c:pt idx="35">
                  <c:v>Jun 2017 - May 2018</c:v>
                </c:pt>
                <c:pt idx="36">
                  <c:v>2018</c:v>
                </c:pt>
                <c:pt idx="37">
                  <c:v>Aug 2017 - Jul 2018</c:v>
                </c:pt>
                <c:pt idx="38">
                  <c:v>Sep 2017 - Aug 2018</c:v>
                </c:pt>
                <c:pt idx="39">
                  <c:v>Oct 2017 - Sep 2018</c:v>
                </c:pt>
                <c:pt idx="40">
                  <c:v>Nov 2017 - Oct 2018</c:v>
                </c:pt>
                <c:pt idx="41">
                  <c:v>Dec 2017 - Nov 2018</c:v>
                </c:pt>
                <c:pt idx="42">
                  <c:v>Jan 2018 - Dec 2018</c:v>
                </c:pt>
                <c:pt idx="43">
                  <c:v>Feb 2018 - Jan 2019</c:v>
                </c:pt>
                <c:pt idx="44">
                  <c:v>Mar 2018 - Feb 2019</c:v>
                </c:pt>
                <c:pt idx="45">
                  <c:v>Apr 2018 - Mar 2019</c:v>
                </c:pt>
                <c:pt idx="46">
                  <c:v>May 2018 - Apr 2019</c:v>
                </c:pt>
                <c:pt idx="47">
                  <c:v>2019</c:v>
                </c:pt>
                <c:pt idx="48">
                  <c:v>2019</c:v>
                </c:pt>
                <c:pt idx="49">
                  <c:v>Aug 2018 - Jul 2019</c:v>
                </c:pt>
                <c:pt idx="50">
                  <c:v>Sep 2018 - Aug 2019</c:v>
                </c:pt>
                <c:pt idx="51">
                  <c:v>Oct 2018 - Sep 2019</c:v>
                </c:pt>
                <c:pt idx="52">
                  <c:v>Nov 2018 - Oct 2019</c:v>
                </c:pt>
                <c:pt idx="53">
                  <c:v>Dec 2018 - Nov 2019</c:v>
                </c:pt>
                <c:pt idx="54">
                  <c:v>Jan 2019 - Dec 2019</c:v>
                </c:pt>
                <c:pt idx="55">
                  <c:v>Feb 2019 - Jan 2020</c:v>
                </c:pt>
                <c:pt idx="56">
                  <c:v>Mar 2019 - Feb 2020</c:v>
                </c:pt>
                <c:pt idx="57">
                  <c:v>Apr 2019 - Mar 2020</c:v>
                </c:pt>
                <c:pt idx="58">
                  <c:v>May 2019 - Apr 2020</c:v>
                </c:pt>
                <c:pt idx="59">
                  <c:v>Jun 2019 - May 2020</c:v>
                </c:pt>
                <c:pt idx="60">
                  <c:v>2020</c:v>
                </c:pt>
                <c:pt idx="61">
                  <c:v>Aug 2019 - Jul 2020</c:v>
                </c:pt>
                <c:pt idx="62">
                  <c:v>Sep 2019 - Aug 2020</c:v>
                </c:pt>
                <c:pt idx="63">
                  <c:v>Oct 2019 - Sep 2020</c:v>
                </c:pt>
                <c:pt idx="64">
                  <c:v>Nov 2019 - Oct 2020</c:v>
                </c:pt>
                <c:pt idx="65">
                  <c:v>Dec 2019 - Nov 2020</c:v>
                </c:pt>
                <c:pt idx="66">
                  <c:v>Jan 2020 - Dec 2020</c:v>
                </c:pt>
                <c:pt idx="67">
                  <c:v>Feb 2020 - Jan 2021</c:v>
                </c:pt>
                <c:pt idx="68">
                  <c:v>Mar 2020 - Feb 2021</c:v>
                </c:pt>
                <c:pt idx="69">
                  <c:v>Apr 2020 - Mar 2021</c:v>
                </c:pt>
                <c:pt idx="70">
                  <c:v>May 2020 - Apr 2021</c:v>
                </c:pt>
                <c:pt idx="71">
                  <c:v>Jun 2020 - May 2021</c:v>
                </c:pt>
                <c:pt idx="72">
                  <c:v>2021</c:v>
                </c:pt>
                <c:pt idx="73">
                  <c:v>Aug 2020 - Jul 2021</c:v>
                </c:pt>
                <c:pt idx="74">
                  <c:v>Sep 2020 - Aug 2021</c:v>
                </c:pt>
                <c:pt idx="75">
                  <c:v>Oct 2020 - Sep 2021</c:v>
                </c:pt>
                <c:pt idx="76">
                  <c:v>Nov 2020 - Oct 2021</c:v>
                </c:pt>
                <c:pt idx="77">
                  <c:v>Dec 2020 - Nov 2021</c:v>
                </c:pt>
                <c:pt idx="78">
                  <c:v>Jan 2021 - Dec 2021</c:v>
                </c:pt>
                <c:pt idx="79">
                  <c:v>Feb 2021 - Jan 2022</c:v>
                </c:pt>
                <c:pt idx="80">
                  <c:v>Mar 2021 - Feb 2022</c:v>
                </c:pt>
                <c:pt idx="81">
                  <c:v>Apr 2021 - Mar 2022</c:v>
                </c:pt>
                <c:pt idx="82">
                  <c:v>May 2021 - Apr 2022</c:v>
                </c:pt>
                <c:pt idx="83">
                  <c:v>Jun 2021 - May 2022</c:v>
                </c:pt>
                <c:pt idx="84">
                  <c:v>2022</c:v>
                </c:pt>
                <c:pt idx="85">
                  <c:v>Aug 2021 - Jul 2022</c:v>
                </c:pt>
                <c:pt idx="86">
                  <c:v>Sep 2021 - Aug 2022</c:v>
                </c:pt>
                <c:pt idx="87">
                  <c:v>Oct 2021 - Sep 2022</c:v>
                </c:pt>
                <c:pt idx="88">
                  <c:v>Nov 2021 - Oct 2022</c:v>
                </c:pt>
                <c:pt idx="89">
                  <c:v>Dec 2021 - Nov 2022</c:v>
                </c:pt>
                <c:pt idx="90">
                  <c:v>Jan 2022 - Dec 2022</c:v>
                </c:pt>
                <c:pt idx="91">
                  <c:v>Feb 2022 - Jan 2023</c:v>
                </c:pt>
                <c:pt idx="92">
                  <c:v>Mar 2022 - Feb 2023</c:v>
                </c:pt>
                <c:pt idx="93">
                  <c:v>Apr 2022 - Mar 2023</c:v>
                </c:pt>
                <c:pt idx="94">
                  <c:v>May 2022 - Apr 2023</c:v>
                </c:pt>
                <c:pt idx="95">
                  <c:v>Jun 2022 - May 2023</c:v>
                </c:pt>
                <c:pt idx="96">
                  <c:v>2023</c:v>
                </c:pt>
                <c:pt idx="97">
                  <c:v>Aug 2022 - Jul 2023</c:v>
                </c:pt>
                <c:pt idx="98">
                  <c:v>Sep 2022 - Aug 2023</c:v>
                </c:pt>
                <c:pt idx="99">
                  <c:v>Oct 2022 - Sep 2023</c:v>
                </c:pt>
                <c:pt idx="100">
                  <c:v>Nov 2022 - Oct 2023</c:v>
                </c:pt>
                <c:pt idx="101">
                  <c:v>Dec 2022 - Nov 2023</c:v>
                </c:pt>
                <c:pt idx="102">
                  <c:v>Jan 2023 - Dec 2023</c:v>
                </c:pt>
                <c:pt idx="103">
                  <c:v>Feb 2023 - Jan 2024</c:v>
                </c:pt>
                <c:pt idx="104">
                  <c:v>Mar 2023 - Feb 2024</c:v>
                </c:pt>
                <c:pt idx="105">
                  <c:v>Apr 2023 - Mar 2024</c:v>
                </c:pt>
                <c:pt idx="106">
                  <c:v>May 2023 - Apr 2024</c:v>
                </c:pt>
                <c:pt idx="107">
                  <c:v>Jun 2023 - May 2024</c:v>
                </c:pt>
                <c:pt idx="108">
                  <c:v>2024</c:v>
                </c:pt>
                <c:pt idx="109">
                  <c:v>Aug 2023 - Jul 2024</c:v>
                </c:pt>
                <c:pt idx="110">
                  <c:v>Sep 2023 - Aug 2024</c:v>
                </c:pt>
                <c:pt idx="111">
                  <c:v>Oct 2023 - Sep 2024</c:v>
                </c:pt>
                <c:pt idx="112">
                  <c:v>Nov 2023 - Oct 2024</c:v>
                </c:pt>
                <c:pt idx="113">
                  <c:v>Dec 2023 - Nov 2024</c:v>
                </c:pt>
                <c:pt idx="114">
                  <c:v>Jan 2024 - Dec 2024</c:v>
                </c:pt>
                <c:pt idx="115">
                  <c:v>Feb 2024 - Jan 2025</c:v>
                </c:pt>
                <c:pt idx="116">
                  <c:v>Mar 2024 - Feb 2025</c:v>
                </c:pt>
                <c:pt idx="117">
                  <c:v>Apr 2024 - Mar 2025</c:v>
                </c:pt>
                <c:pt idx="118">
                  <c:v>May 2024 - Apr 2025</c:v>
                </c:pt>
                <c:pt idx="119">
                  <c:v>Jun 2024 - May 2025</c:v>
                </c:pt>
                <c:pt idx="120">
                  <c:v>2025</c:v>
                </c:pt>
              </c:strCache>
            </c:strRef>
          </c:cat>
          <c:val>
            <c:numRef>
              <c:f>'YE Interstate NSW - P9'!$B$24:$B$144</c:f>
              <c:numCache>
                <c:formatCode>_-* #,##0_-;\-* #,##0_-;_-* "-"??_-;_-@_-</c:formatCode>
                <c:ptCount val="121"/>
                <c:pt idx="0">
                  <c:v>267140</c:v>
                </c:pt>
                <c:pt idx="1">
                  <c:v>261042</c:v>
                </c:pt>
                <c:pt idx="2">
                  <c:v>264857</c:v>
                </c:pt>
                <c:pt idx="3">
                  <c:v>266816</c:v>
                </c:pt>
                <c:pt idx="4">
                  <c:v>266129</c:v>
                </c:pt>
                <c:pt idx="5">
                  <c:v>263788</c:v>
                </c:pt>
                <c:pt idx="6">
                  <c:v>262399</c:v>
                </c:pt>
                <c:pt idx="7">
                  <c:v>267714</c:v>
                </c:pt>
                <c:pt idx="8">
                  <c:v>265138</c:v>
                </c:pt>
                <c:pt idx="9">
                  <c:v>265373</c:v>
                </c:pt>
                <c:pt idx="10">
                  <c:v>271306</c:v>
                </c:pt>
                <c:pt idx="11">
                  <c:v>271143</c:v>
                </c:pt>
                <c:pt idx="12">
                  <c:v>265490</c:v>
                </c:pt>
                <c:pt idx="13">
                  <c:v>268710</c:v>
                </c:pt>
                <c:pt idx="14">
                  <c:v>269638</c:v>
                </c:pt>
                <c:pt idx="15">
                  <c:v>268251</c:v>
                </c:pt>
                <c:pt idx="16">
                  <c:v>272975</c:v>
                </c:pt>
                <c:pt idx="17">
                  <c:v>276289</c:v>
                </c:pt>
                <c:pt idx="18">
                  <c:v>279837</c:v>
                </c:pt>
                <c:pt idx="19">
                  <c:v>289352</c:v>
                </c:pt>
                <c:pt idx="20">
                  <c:v>289364</c:v>
                </c:pt>
                <c:pt idx="21">
                  <c:v>290093</c:v>
                </c:pt>
                <c:pt idx="22">
                  <c:v>289573</c:v>
                </c:pt>
                <c:pt idx="23">
                  <c:v>296652</c:v>
                </c:pt>
                <c:pt idx="24">
                  <c:v>297018</c:v>
                </c:pt>
                <c:pt idx="25">
                  <c:v>303060</c:v>
                </c:pt>
                <c:pt idx="26">
                  <c:v>304882</c:v>
                </c:pt>
                <c:pt idx="27">
                  <c:v>309170</c:v>
                </c:pt>
                <c:pt idx="28">
                  <c:v>311986</c:v>
                </c:pt>
                <c:pt idx="29">
                  <c:v>312601</c:v>
                </c:pt>
                <c:pt idx="30">
                  <c:v>308560</c:v>
                </c:pt>
                <c:pt idx="31">
                  <c:v>304598</c:v>
                </c:pt>
                <c:pt idx="32">
                  <c:v>311623</c:v>
                </c:pt>
                <c:pt idx="33">
                  <c:v>313945</c:v>
                </c:pt>
                <c:pt idx="34">
                  <c:v>318341</c:v>
                </c:pt>
                <c:pt idx="35">
                  <c:v>310379</c:v>
                </c:pt>
                <c:pt idx="36">
                  <c:v>314108</c:v>
                </c:pt>
                <c:pt idx="37">
                  <c:v>311147</c:v>
                </c:pt>
                <c:pt idx="38">
                  <c:v>311116</c:v>
                </c:pt>
                <c:pt idx="39">
                  <c:v>304852</c:v>
                </c:pt>
                <c:pt idx="40">
                  <c:v>303287</c:v>
                </c:pt>
                <c:pt idx="41">
                  <c:v>301821</c:v>
                </c:pt>
                <c:pt idx="42">
                  <c:v>305216</c:v>
                </c:pt>
                <c:pt idx="43">
                  <c:v>303943</c:v>
                </c:pt>
                <c:pt idx="44">
                  <c:v>305048</c:v>
                </c:pt>
                <c:pt idx="45">
                  <c:v>306748</c:v>
                </c:pt>
                <c:pt idx="46">
                  <c:v>304398</c:v>
                </c:pt>
                <c:pt idx="47">
                  <c:v>310847</c:v>
                </c:pt>
                <c:pt idx="48">
                  <c:v>307917</c:v>
                </c:pt>
                <c:pt idx="49">
                  <c:v>307338</c:v>
                </c:pt>
                <c:pt idx="50">
                  <c:v>308378</c:v>
                </c:pt>
                <c:pt idx="51">
                  <c:v>313756</c:v>
                </c:pt>
                <c:pt idx="52">
                  <c:v>313917</c:v>
                </c:pt>
                <c:pt idx="53">
                  <c:v>316348</c:v>
                </c:pt>
                <c:pt idx="54">
                  <c:v>320523</c:v>
                </c:pt>
                <c:pt idx="55">
                  <c:v>320673</c:v>
                </c:pt>
                <c:pt idx="56">
                  <c:v>314148</c:v>
                </c:pt>
                <c:pt idx="57">
                  <c:v>304161</c:v>
                </c:pt>
                <c:pt idx="58">
                  <c:v>273781</c:v>
                </c:pt>
                <c:pt idx="59">
                  <c:v>252817</c:v>
                </c:pt>
                <c:pt idx="60">
                  <c:v>237777</c:v>
                </c:pt>
                <c:pt idx="61">
                  <c:v>219108</c:v>
                </c:pt>
                <c:pt idx="62">
                  <c:v>200622</c:v>
                </c:pt>
                <c:pt idx="63">
                  <c:v>179897</c:v>
                </c:pt>
                <c:pt idx="64">
                  <c:v>153362</c:v>
                </c:pt>
                <c:pt idx="65">
                  <c:v>135145</c:v>
                </c:pt>
                <c:pt idx="66">
                  <c:v>119189</c:v>
                </c:pt>
                <c:pt idx="67">
                  <c:v>82264</c:v>
                </c:pt>
                <c:pt idx="68">
                  <c:v>71691</c:v>
                </c:pt>
                <c:pt idx="69">
                  <c:v>79129</c:v>
                </c:pt>
                <c:pt idx="70">
                  <c:v>119748</c:v>
                </c:pt>
                <c:pt idx="71">
                  <c:v>148722</c:v>
                </c:pt>
                <c:pt idx="72">
                  <c:v>171272</c:v>
                </c:pt>
                <c:pt idx="73">
                  <c:v>178076</c:v>
                </c:pt>
                <c:pt idx="74">
                  <c:v>179197</c:v>
                </c:pt>
                <c:pt idx="75">
                  <c:v>179347</c:v>
                </c:pt>
                <c:pt idx="76">
                  <c:v>179651</c:v>
                </c:pt>
                <c:pt idx="77">
                  <c:v>170961</c:v>
                </c:pt>
                <c:pt idx="78">
                  <c:v>167047</c:v>
                </c:pt>
                <c:pt idx="79">
                  <c:v>194705</c:v>
                </c:pt>
                <c:pt idx="80">
                  <c:v>206755</c:v>
                </c:pt>
                <c:pt idx="81">
                  <c:v>209226</c:v>
                </c:pt>
                <c:pt idx="82">
                  <c:v>201773</c:v>
                </c:pt>
                <c:pt idx="83">
                  <c:v>196708</c:v>
                </c:pt>
                <c:pt idx="84">
                  <c:v>195893</c:v>
                </c:pt>
                <c:pt idx="85">
                  <c:v>211129</c:v>
                </c:pt>
                <c:pt idx="86">
                  <c:v>227019</c:v>
                </c:pt>
                <c:pt idx="87">
                  <c:v>253269</c:v>
                </c:pt>
                <c:pt idx="88">
                  <c:v>281568</c:v>
                </c:pt>
                <c:pt idx="89">
                  <c:v>312151</c:v>
                </c:pt>
                <c:pt idx="90">
                  <c:v>330883</c:v>
                </c:pt>
                <c:pt idx="91">
                  <c:v>344871</c:v>
                </c:pt>
                <c:pt idx="92">
                  <c:v>344979</c:v>
                </c:pt>
                <c:pt idx="93">
                  <c:v>341000</c:v>
                </c:pt>
                <c:pt idx="94">
                  <c:v>333998</c:v>
                </c:pt>
                <c:pt idx="95">
                  <c:v>329061</c:v>
                </c:pt>
                <c:pt idx="96">
                  <c:v>325606</c:v>
                </c:pt>
                <c:pt idx="97">
                  <c:v>321860</c:v>
                </c:pt>
                <c:pt idx="98">
                  <c:v>315596</c:v>
                </c:pt>
                <c:pt idx="99">
                  <c:v>307657</c:v>
                </c:pt>
                <c:pt idx="100">
                  <c:v>304252</c:v>
                </c:pt>
                <c:pt idx="101">
                  <c:v>299731</c:v>
                </c:pt>
                <c:pt idx="102">
                  <c:v>294643</c:v>
                </c:pt>
                <c:pt idx="103">
                  <c:v>287680</c:v>
                </c:pt>
                <c:pt idx="104">
                  <c:v>288430</c:v>
                </c:pt>
                <c:pt idx="105">
                  <c:v>292296</c:v>
                </c:pt>
                <c:pt idx="106">
                  <c:v>298101</c:v>
                </c:pt>
                <c:pt idx="107">
                  <c:v>300304</c:v>
                </c:pt>
                <c:pt idx="108">
                  <c:v>301811</c:v>
                </c:pt>
                <c:pt idx="109">
                  <c:v>304482</c:v>
                </c:pt>
                <c:pt idx="110">
                  <c:v>310820</c:v>
                </c:pt>
                <c:pt idx="111">
                  <c:v>310172</c:v>
                </c:pt>
                <c:pt idx="112">
                  <c:v>313236</c:v>
                </c:pt>
                <c:pt idx="113">
                  <c:v>310354</c:v>
                </c:pt>
                <c:pt idx="114">
                  <c:v>313434</c:v>
                </c:pt>
                <c:pt idx="115">
                  <c:v>319953</c:v>
                </c:pt>
                <c:pt idx="116">
                  <c:v>325846</c:v>
                </c:pt>
                <c:pt idx="117">
                  <c:v>326748</c:v>
                </c:pt>
                <c:pt idx="118">
                  <c:v>326030</c:v>
                </c:pt>
                <c:pt idx="119">
                  <c:v>324292</c:v>
                </c:pt>
                <c:pt idx="120">
                  <c:v>320101</c:v>
                </c:pt>
              </c:numCache>
            </c:numRef>
          </c:val>
          <c:smooth val="0"/>
          <c:extLst>
            <c:ext xmlns:c16="http://schemas.microsoft.com/office/drawing/2014/chart" uri="{C3380CC4-5D6E-409C-BE32-E72D297353CC}">
              <c16:uniqueId val="{00000001-EC3D-423B-8619-B335922226AB}"/>
            </c:ext>
          </c:extLst>
        </c:ser>
        <c:dLbls>
          <c:showLegendKey val="0"/>
          <c:showVal val="0"/>
          <c:showCatName val="0"/>
          <c:showSerName val="0"/>
          <c:showPercent val="0"/>
          <c:showBubbleSize val="0"/>
        </c:dLbls>
        <c:marker val="1"/>
        <c:smooth val="0"/>
        <c:axId val="1499648144"/>
        <c:axId val="1499651024"/>
      </c:lineChart>
      <c:catAx>
        <c:axId val="14975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7088"/>
        <c:crosses val="autoZero"/>
        <c:auto val="0"/>
        <c:lblAlgn val="ctr"/>
        <c:lblOffset val="100"/>
        <c:tickLblSkip val="12"/>
        <c:tickMarkSkip val="3"/>
        <c:noMultiLvlLbl val="0"/>
      </c:catAx>
      <c:valAx>
        <c:axId val="1497527088"/>
        <c:scaling>
          <c:orientation val="minMax"/>
        </c:scaling>
        <c:delete val="0"/>
        <c:axPos val="l"/>
        <c:numFmt formatCode="&quot;$&quot;#,##0.0,,&quot;B&quot;"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8528"/>
        <c:crosses val="autoZero"/>
        <c:crossBetween val="between"/>
      </c:valAx>
      <c:valAx>
        <c:axId val="1499651024"/>
        <c:scaling>
          <c:orientation val="minMax"/>
        </c:scaling>
        <c:delete val="0"/>
        <c:axPos val="r"/>
        <c:numFmt formatCode="#,##0.0,,&quot;M&quot;"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499648144"/>
        <c:crosses val="max"/>
        <c:crossBetween val="between"/>
        <c:majorUnit val="100000"/>
      </c:valAx>
      <c:catAx>
        <c:axId val="1499648144"/>
        <c:scaling>
          <c:orientation val="minMax"/>
        </c:scaling>
        <c:delete val="1"/>
        <c:axPos val="b"/>
        <c:numFmt formatCode="General" sourceLinked="1"/>
        <c:majorTickMark val="out"/>
        <c:minorTickMark val="none"/>
        <c:tickLblPos val="nextTo"/>
        <c:crossAx val="1499651024"/>
        <c:crosses val="autoZero"/>
        <c:auto val="1"/>
        <c:lblAlgn val="ctr"/>
        <c:lblOffset val="100"/>
        <c:noMultiLvlLbl val="0"/>
      </c:catAx>
      <c:spPr>
        <a:noFill/>
        <a:ln>
          <a:noFill/>
        </a:ln>
        <a:effectLst/>
      </c:spPr>
    </c:plotArea>
    <c:legend>
      <c:legendPos val="t"/>
      <c:layout>
        <c:manualLayout>
          <c:xMode val="edge"/>
          <c:yMode val="edge"/>
          <c:x val="1.0110098999658399E-2"/>
          <c:y val="0.14717798601057427"/>
          <c:w val="0.96715378343802982"/>
          <c:h val="4.72692384040230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Visitors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42D0-4117-83E4-284EDA63B18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42D0-4117-83E4-284EDA63B189}"/>
              </c:ext>
            </c:extLst>
          </c:dPt>
          <c:cat>
            <c:strRef>
              <c:f>Sheet1!$A$2:$A$3</c:f>
              <c:strCache>
                <c:ptCount val="1"/>
                <c:pt idx="0">
                  <c:v>VIC</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4-42D0-4117-83E4-284EDA63B189}"/>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0B63-4D26-86EC-EF6C0F6C43A1}"/>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0B63-4D26-86EC-EF6C0F6C43A1}"/>
              </c:ext>
            </c:extLst>
          </c:dPt>
          <c:cat>
            <c:strRef>
              <c:f>Sheet1!$A$2:$A$3</c:f>
              <c:strCache>
                <c:ptCount val="1"/>
                <c:pt idx="0">
                  <c:v>NSW</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4-0B63-4D26-86EC-EF6C0F6C43A1}"/>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0B72-4CE7-A2DF-3A2774769585}"/>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0B72-4CE7-A2DF-3A2774769585}"/>
              </c:ext>
            </c:extLst>
          </c:dPt>
          <c:cat>
            <c:strRef>
              <c:f>Sheet1!$A$2:$A$3</c:f>
              <c:strCache>
                <c:ptCount val="1"/>
                <c:pt idx="0">
                  <c:v>Nights</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4-0B72-4CE7-A2DF-3A2774769585}"/>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9205160429866"/>
          <c:y val="6.3492063492063489E-2"/>
          <c:w val="0.72707515795053324"/>
          <c:h val="0.87301587301587302"/>
        </c:manualLayout>
      </c:layout>
      <c:barChart>
        <c:barDir val="bar"/>
        <c:grouping val="clustered"/>
        <c:varyColors val="0"/>
        <c:ser>
          <c:idx val="0"/>
          <c:order val="0"/>
          <c:spPr>
            <a:solidFill>
              <a:srgbClr val="1A322F"/>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QLD - P10'!$A$4:$A$8</c:f>
              <c:strCache>
                <c:ptCount val="5"/>
                <c:pt idx="0">
                  <c:v>Holiday</c:v>
                </c:pt>
                <c:pt idx="1">
                  <c:v>VFR</c:v>
                </c:pt>
                <c:pt idx="2">
                  <c:v>Bus/Emp</c:v>
                </c:pt>
                <c:pt idx="3">
                  <c:v>Conf</c:v>
                </c:pt>
                <c:pt idx="4">
                  <c:v>Other</c:v>
                </c:pt>
              </c:strCache>
            </c:strRef>
          </c:cat>
          <c:val>
            <c:numRef>
              <c:f>'YE Interstate QLD - P10'!$B$4:$B$8</c:f>
              <c:numCache>
                <c:formatCode>0</c:formatCode>
                <c:ptCount val="5"/>
                <c:pt idx="0">
                  <c:v>121.15</c:v>
                </c:pt>
                <c:pt idx="1">
                  <c:v>65.45</c:v>
                </c:pt>
                <c:pt idx="2">
                  <c:v>26.760999999999999</c:v>
                </c:pt>
                <c:pt idx="3">
                  <c:v>4.8600000000000003</c:v>
                </c:pt>
                <c:pt idx="4">
                  <c:v>12.108000000000001</c:v>
                </c:pt>
              </c:numCache>
            </c:numRef>
          </c:val>
          <c:extLst>
            <c:ext xmlns:c16="http://schemas.microsoft.com/office/drawing/2014/chart" uri="{C3380CC4-5D6E-409C-BE32-E72D297353CC}">
              <c16:uniqueId val="{00000000-7216-406D-A941-EBC5CB3827BA}"/>
            </c:ext>
          </c:extLst>
        </c:ser>
        <c:ser>
          <c:idx val="1"/>
          <c:order val="1"/>
          <c:spPr>
            <a:solidFill>
              <a:srgbClr val="9DA9A0"/>
            </a:solidFill>
            <a:ln>
              <a:noFill/>
            </a:ln>
            <a:effectLst/>
          </c:spPr>
          <c:invertIfNegative val="0"/>
          <c:dLbls>
            <c:numFmt formatCode="0&quot;K&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 Interstate QLD - P10'!$A$4:$A$8</c:f>
              <c:strCache>
                <c:ptCount val="5"/>
                <c:pt idx="0">
                  <c:v>Holiday</c:v>
                </c:pt>
                <c:pt idx="1">
                  <c:v>VFR</c:v>
                </c:pt>
                <c:pt idx="2">
                  <c:v>Bus/Emp</c:v>
                </c:pt>
                <c:pt idx="3">
                  <c:v>Conf</c:v>
                </c:pt>
                <c:pt idx="4">
                  <c:v>Other</c:v>
                </c:pt>
              </c:strCache>
            </c:strRef>
          </c:cat>
          <c:val>
            <c:numRef>
              <c:f>'YE Interstate QLD - P10'!$C$4:$C$8</c:f>
              <c:numCache>
                <c:formatCode>0</c:formatCode>
                <c:ptCount val="5"/>
                <c:pt idx="0">
                  <c:v>110.444</c:v>
                </c:pt>
                <c:pt idx="1">
                  <c:v>55.88</c:v>
                </c:pt>
                <c:pt idx="2">
                  <c:v>26.164000000000001</c:v>
                </c:pt>
                <c:pt idx="3">
                  <c:v>4.8049999999999997</c:v>
                </c:pt>
                <c:pt idx="4">
                  <c:v>6.4359999999999999</c:v>
                </c:pt>
              </c:numCache>
            </c:numRef>
          </c:val>
          <c:extLst>
            <c:ext xmlns:c16="http://schemas.microsoft.com/office/drawing/2014/chart" uri="{C3380CC4-5D6E-409C-BE32-E72D297353CC}">
              <c16:uniqueId val="{00000001-7216-406D-A941-EBC5CB3827BA}"/>
            </c:ext>
          </c:extLst>
        </c:ser>
        <c:dLbls>
          <c:showLegendKey val="0"/>
          <c:showVal val="0"/>
          <c:showCatName val="0"/>
          <c:showSerName val="0"/>
          <c:showPercent val="0"/>
          <c:showBubbleSize val="0"/>
        </c:dLbls>
        <c:gapWidth val="88"/>
        <c:axId val="1282135328"/>
        <c:axId val="1282135808"/>
      </c:barChart>
      <c:catAx>
        <c:axId val="1282135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2135808"/>
        <c:crosses val="autoZero"/>
        <c:auto val="1"/>
        <c:lblAlgn val="ctr"/>
        <c:lblOffset val="100"/>
        <c:noMultiLvlLbl val="0"/>
      </c:catAx>
      <c:valAx>
        <c:axId val="1282135808"/>
        <c:scaling>
          <c:orientation val="minMax"/>
        </c:scaling>
        <c:delete val="1"/>
        <c:axPos val="t"/>
        <c:majorGridlines>
          <c:spPr>
            <a:ln w="9525" cap="flat" cmpd="sng" algn="ctr">
              <a:noFill/>
              <a:round/>
            </a:ln>
            <a:effectLst/>
          </c:spPr>
        </c:majorGridlines>
        <c:numFmt formatCode="0" sourceLinked="1"/>
        <c:majorTickMark val="none"/>
        <c:minorTickMark val="none"/>
        <c:tickLblPos val="nextTo"/>
        <c:crossAx val="1282135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r>
              <a:rPr lang="en-AU" sz="1200" b="1">
                <a:solidFill>
                  <a:srgbClr val="1A322F"/>
                </a:solidFill>
                <a:latin typeface="Baskerville Old Face" panose="02020602080505020303" pitchFamily="18" charset="0"/>
                <a:cs typeface="Arial" panose="020B0604020202020204" pitchFamily="34" charset="0"/>
              </a:rPr>
              <a:t>Rolling</a:t>
            </a:r>
            <a:r>
              <a:rPr lang="en-AU" sz="1200" b="1" baseline="0">
                <a:solidFill>
                  <a:srgbClr val="1A322F"/>
                </a:solidFill>
                <a:latin typeface="Baskerville Old Face" panose="02020602080505020303" pitchFamily="18" charset="0"/>
                <a:cs typeface="Arial" panose="020B0604020202020204" pitchFamily="34" charset="0"/>
              </a:rPr>
              <a:t> YE Spend and Visitation</a:t>
            </a:r>
            <a:endParaRPr lang="en-AU" sz="1200" b="1">
              <a:solidFill>
                <a:srgbClr val="1A322F"/>
              </a:solidFill>
              <a:latin typeface="Baskerville Old Face" panose="02020602080505020303" pitchFamily="18" charset="0"/>
              <a:cs typeface="Arial" panose="020B0604020202020204" pitchFamily="34" charset="0"/>
            </a:endParaRPr>
          </a:p>
        </c:rich>
      </c:tx>
      <c:layout>
        <c:manualLayout>
          <c:xMode val="edge"/>
          <c:yMode val="edge"/>
          <c:x val="0.13419534625095503"/>
          <c:y val="3.848493595061201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Baskerville Old Face" panose="02020602080505020303" pitchFamily="18" charset="0"/>
              <a:ea typeface="+mn-ea"/>
              <a:cs typeface="Arial" panose="020B0604020202020204" pitchFamily="34" charset="0"/>
            </a:defRPr>
          </a:pPr>
          <a:endParaRPr lang="en-AU"/>
        </a:p>
      </c:txPr>
    </c:title>
    <c:autoTitleDeleted val="0"/>
    <c:plotArea>
      <c:layout>
        <c:manualLayout>
          <c:layoutTarget val="inner"/>
          <c:xMode val="edge"/>
          <c:yMode val="edge"/>
          <c:x val="9.1084555389985833E-2"/>
          <c:y val="0.24503129416515246"/>
          <c:w val="0.80797396635383678"/>
          <c:h val="0.67226251890927424"/>
        </c:manualLayout>
      </c:layout>
      <c:lineChart>
        <c:grouping val="standard"/>
        <c:varyColors val="0"/>
        <c:ser>
          <c:idx val="1"/>
          <c:order val="1"/>
          <c:tx>
            <c:strRef>
              <c:f>'YE Interstate QLD - P10'!$C$23</c:f>
              <c:strCache>
                <c:ptCount val="1"/>
                <c:pt idx="0">
                  <c:v>Spend </c:v>
                </c:pt>
              </c:strCache>
            </c:strRef>
          </c:tx>
          <c:spPr>
            <a:ln w="28575" cap="rnd">
              <a:solidFill>
                <a:srgbClr val="9DA9A0"/>
              </a:solidFill>
              <a:round/>
            </a:ln>
            <a:effectLst/>
          </c:spPr>
          <c:marker>
            <c:symbol val="none"/>
          </c:marker>
          <c:cat>
            <c:strRef>
              <c:f>'YE Interstate QLD - P10'!$A$24:$A$144</c:f>
              <c:strCache>
                <c:ptCount val="121"/>
                <c:pt idx="0">
                  <c:v>2015</c:v>
                </c:pt>
                <c:pt idx="1">
                  <c:v>May 2014 - Apr 2015</c:v>
                </c:pt>
                <c:pt idx="2">
                  <c:v>Jun 2014 - May 2015</c:v>
                </c:pt>
                <c:pt idx="3">
                  <c:v>Jul 2014 - Jun 2015</c:v>
                </c:pt>
                <c:pt idx="4">
                  <c:v>Aug 2014 - Jul 2015</c:v>
                </c:pt>
                <c:pt idx="5">
                  <c:v>Sep 2014 - Aug 2015</c:v>
                </c:pt>
                <c:pt idx="6">
                  <c:v>Oct 2014 - Sep 2015</c:v>
                </c:pt>
                <c:pt idx="7">
                  <c:v>Nov 2014 - Oct 2015</c:v>
                </c:pt>
                <c:pt idx="8">
                  <c:v>Dec 2014 - Nov 2015</c:v>
                </c:pt>
                <c:pt idx="9">
                  <c:v>Jan 2015 - Dec 2015</c:v>
                </c:pt>
                <c:pt idx="10">
                  <c:v>Feb 2015 - Jan 2016</c:v>
                </c:pt>
                <c:pt idx="11">
                  <c:v>Mar 2015 - Feb 2016</c:v>
                </c:pt>
                <c:pt idx="12">
                  <c:v>2016</c:v>
                </c:pt>
                <c:pt idx="13">
                  <c:v>May 2015 - Apr 2016</c:v>
                </c:pt>
                <c:pt idx="14">
                  <c:v>Jun 2015 - May 2016</c:v>
                </c:pt>
                <c:pt idx="15">
                  <c:v>Jul 2015 - Jun 2016</c:v>
                </c:pt>
                <c:pt idx="16">
                  <c:v>Aug 2015 - Jul 2016</c:v>
                </c:pt>
                <c:pt idx="17">
                  <c:v>Sep 2015 - Aug 2016</c:v>
                </c:pt>
                <c:pt idx="18">
                  <c:v>Oct 2015 - Sep 2016</c:v>
                </c:pt>
                <c:pt idx="19">
                  <c:v>Nov 2015 - Oct 2016</c:v>
                </c:pt>
                <c:pt idx="20">
                  <c:v>Dec 2015 - Nov 2016</c:v>
                </c:pt>
                <c:pt idx="21">
                  <c:v>Jan 2016 - Dec 2016</c:v>
                </c:pt>
                <c:pt idx="22">
                  <c:v>Feb 2016 - Jan 2017</c:v>
                </c:pt>
                <c:pt idx="23">
                  <c:v>Mar 2016 - Feb 2017</c:v>
                </c:pt>
                <c:pt idx="24">
                  <c:v>2017</c:v>
                </c:pt>
                <c:pt idx="25">
                  <c:v>May 2016 - Apr 2017</c:v>
                </c:pt>
                <c:pt idx="26">
                  <c:v>Jun 2016 - May 2017</c:v>
                </c:pt>
                <c:pt idx="27">
                  <c:v>Jul 2016 - Jun 2017</c:v>
                </c:pt>
                <c:pt idx="28">
                  <c:v>Aug 2016 - Jul 2017</c:v>
                </c:pt>
                <c:pt idx="29">
                  <c:v>Sep 2016 - Aug 2017</c:v>
                </c:pt>
                <c:pt idx="30">
                  <c:v>Oct 2016 - Sep 2017</c:v>
                </c:pt>
                <c:pt idx="31">
                  <c:v>Nov 2016 - Oct 2017</c:v>
                </c:pt>
                <c:pt idx="32">
                  <c:v>Dec 2016 - Nov 2017</c:v>
                </c:pt>
                <c:pt idx="33">
                  <c:v>Jan 2017 - Dec 2017</c:v>
                </c:pt>
                <c:pt idx="34">
                  <c:v>Feb 2017 - Jan 2018</c:v>
                </c:pt>
                <c:pt idx="35">
                  <c:v>Mar 2017 - Feb 2018</c:v>
                </c:pt>
                <c:pt idx="36">
                  <c:v>2018</c:v>
                </c:pt>
                <c:pt idx="37">
                  <c:v>May 2017 - Apr 2018</c:v>
                </c:pt>
                <c:pt idx="38">
                  <c:v>Jun 2017 - May 2018</c:v>
                </c:pt>
                <c:pt idx="39">
                  <c:v>Jul 2017 - Jun 2018</c:v>
                </c:pt>
                <c:pt idx="40">
                  <c:v>Aug 2017 - Jul 2018</c:v>
                </c:pt>
                <c:pt idx="41">
                  <c:v>Sep 2017 - Aug 2018</c:v>
                </c:pt>
                <c:pt idx="42">
                  <c:v>Oct 2017 - Sep 2018</c:v>
                </c:pt>
                <c:pt idx="43">
                  <c:v>Nov 2017 - Oct 2018</c:v>
                </c:pt>
                <c:pt idx="44">
                  <c:v>Dec 2017 - Nov 2018</c:v>
                </c:pt>
                <c:pt idx="45">
                  <c:v>Jan 2018 - Dec 2018</c:v>
                </c:pt>
                <c:pt idx="46">
                  <c:v>Feb 2018 - Jan 2019</c:v>
                </c:pt>
                <c:pt idx="47">
                  <c:v>Mar 2018 - Feb 2019</c:v>
                </c:pt>
                <c:pt idx="48">
                  <c:v>2019</c:v>
                </c:pt>
                <c:pt idx="49">
                  <c:v>May 2018 - Apr 2019</c:v>
                </c:pt>
                <c:pt idx="50">
                  <c:v>Jun 2018 - May 2019</c:v>
                </c:pt>
                <c:pt idx="51">
                  <c:v>Jul 2018 - Jun 2019</c:v>
                </c:pt>
                <c:pt idx="52">
                  <c:v>Aug 2018 - Jul 2019</c:v>
                </c:pt>
                <c:pt idx="53">
                  <c:v>Sep 2018 - Aug 2019</c:v>
                </c:pt>
                <c:pt idx="54">
                  <c:v>Oct 2018 - Sep 2019</c:v>
                </c:pt>
                <c:pt idx="55">
                  <c:v>Nov 2018 - Oct 2019</c:v>
                </c:pt>
                <c:pt idx="56">
                  <c:v>Dec 2018 - Nov 2019</c:v>
                </c:pt>
                <c:pt idx="57">
                  <c:v>Jan 2019 - Dec 2019</c:v>
                </c:pt>
                <c:pt idx="58">
                  <c:v>Feb 2019 - Jan 2020</c:v>
                </c:pt>
                <c:pt idx="59">
                  <c:v>Mar 2019 - Feb 2020</c:v>
                </c:pt>
                <c:pt idx="60">
                  <c:v>2020</c:v>
                </c:pt>
                <c:pt idx="61">
                  <c:v>May 2019 - Apr 2020</c:v>
                </c:pt>
                <c:pt idx="62">
                  <c:v>Jun 2019 - May 2020</c:v>
                </c:pt>
                <c:pt idx="63">
                  <c:v>Jul 2019 - Jun 2020</c:v>
                </c:pt>
                <c:pt idx="64">
                  <c:v>Aug 2019 - Jul 2020</c:v>
                </c:pt>
                <c:pt idx="65">
                  <c:v>Sep 2019 - Aug 2020</c:v>
                </c:pt>
                <c:pt idx="66">
                  <c:v>Oct 2019 - Sep 2020</c:v>
                </c:pt>
                <c:pt idx="67">
                  <c:v>Nov 2019 - Oct 2020</c:v>
                </c:pt>
                <c:pt idx="68">
                  <c:v>Dec 2019 - Nov 2020</c:v>
                </c:pt>
                <c:pt idx="69">
                  <c:v>Jan 2020 - Dec 2020</c:v>
                </c:pt>
                <c:pt idx="70">
                  <c:v>Feb 2020 - Jan 2021</c:v>
                </c:pt>
                <c:pt idx="71">
                  <c:v>Mar 2020 - Feb 2021</c:v>
                </c:pt>
                <c:pt idx="72">
                  <c:v>2021</c:v>
                </c:pt>
                <c:pt idx="73">
                  <c:v>May 2020 - Apr 2021</c:v>
                </c:pt>
                <c:pt idx="74">
                  <c:v>Jun 2020 - May 2021</c:v>
                </c:pt>
                <c:pt idx="75">
                  <c:v>Jul 2020 - Jun 2021</c:v>
                </c:pt>
                <c:pt idx="76">
                  <c:v>Aug 2020 - Jul 2021</c:v>
                </c:pt>
                <c:pt idx="77">
                  <c:v>Sep 2020 - Aug 2021</c:v>
                </c:pt>
                <c:pt idx="78">
                  <c:v>Oct 2020 - Sep 2021</c:v>
                </c:pt>
                <c:pt idx="79">
                  <c:v>Nov 2020 - Oct 2021</c:v>
                </c:pt>
                <c:pt idx="80">
                  <c:v>Dec 2020 - Nov 2021</c:v>
                </c:pt>
                <c:pt idx="81">
                  <c:v>Jan 2021 - Dec 2021</c:v>
                </c:pt>
                <c:pt idx="82">
                  <c:v>Feb 2021 - Jan 2022</c:v>
                </c:pt>
                <c:pt idx="83">
                  <c:v>Mar 2021 - Feb 2022</c:v>
                </c:pt>
                <c:pt idx="84">
                  <c:v>2022</c:v>
                </c:pt>
                <c:pt idx="85">
                  <c:v>May 2021 - Apr 2022</c:v>
                </c:pt>
                <c:pt idx="86">
                  <c:v>Jun 2021 - May 2022</c:v>
                </c:pt>
                <c:pt idx="87">
                  <c:v>Jul 2021 - Jun 2022</c:v>
                </c:pt>
                <c:pt idx="88">
                  <c:v>Aug 2021 - Jul 2022</c:v>
                </c:pt>
                <c:pt idx="89">
                  <c:v>Sep 2021 - Aug 2022</c:v>
                </c:pt>
                <c:pt idx="90">
                  <c:v>Oct 2021 - Sep 2022</c:v>
                </c:pt>
                <c:pt idx="91">
                  <c:v>Nov 2021 - Oct 2022</c:v>
                </c:pt>
                <c:pt idx="92">
                  <c:v>Dec 2021 - Nov 2022</c:v>
                </c:pt>
                <c:pt idx="93">
                  <c:v>Jan 2022 - Dec 2022</c:v>
                </c:pt>
                <c:pt idx="94">
                  <c:v>Feb 2022 - Jan 2023</c:v>
                </c:pt>
                <c:pt idx="95">
                  <c:v>Mar 2022 - Feb 2023</c:v>
                </c:pt>
                <c:pt idx="96">
                  <c:v>2023</c:v>
                </c:pt>
                <c:pt idx="97">
                  <c:v>May 2022 - Apr 2023</c:v>
                </c:pt>
                <c:pt idx="98">
                  <c:v>Jun 2022 - May 2023</c:v>
                </c:pt>
                <c:pt idx="99">
                  <c:v>Jul 2022 - Jun 2023</c:v>
                </c:pt>
                <c:pt idx="100">
                  <c:v>Aug 2022 - Jul 2023</c:v>
                </c:pt>
                <c:pt idx="101">
                  <c:v>Sep 2022 - Aug 2023</c:v>
                </c:pt>
                <c:pt idx="102">
                  <c:v>Oct 2022 - Sep 2023</c:v>
                </c:pt>
                <c:pt idx="103">
                  <c:v>Nov 2022 - Oct 2023</c:v>
                </c:pt>
                <c:pt idx="104">
                  <c:v>Dec 2022 - Nov 2023</c:v>
                </c:pt>
                <c:pt idx="105">
                  <c:v>Jan 2023 - Dec 2023</c:v>
                </c:pt>
                <c:pt idx="106">
                  <c:v>Feb 2023 - Jan 2024</c:v>
                </c:pt>
                <c:pt idx="107">
                  <c:v>Mar 2023 - Feb 2024</c:v>
                </c:pt>
                <c:pt idx="108">
                  <c:v>2024</c:v>
                </c:pt>
                <c:pt idx="109">
                  <c:v>May 2023 - Apr 2024</c:v>
                </c:pt>
                <c:pt idx="110">
                  <c:v>Jun 2023 - May 2024</c:v>
                </c:pt>
                <c:pt idx="111">
                  <c:v>Jul 2023 - Jun 2024</c:v>
                </c:pt>
                <c:pt idx="112">
                  <c:v>Aug 2023 - Jul 2024</c:v>
                </c:pt>
                <c:pt idx="113">
                  <c:v>Sep 2023 - Aug 2024</c:v>
                </c:pt>
                <c:pt idx="114">
                  <c:v>Oct 2023 - Sep 2024</c:v>
                </c:pt>
                <c:pt idx="115">
                  <c:v>Nov 2023 - Oct 2024</c:v>
                </c:pt>
                <c:pt idx="116">
                  <c:v>Dec 2023 - Nov 2024</c:v>
                </c:pt>
                <c:pt idx="117">
                  <c:v>Jan 2024 - Dec 2024</c:v>
                </c:pt>
                <c:pt idx="118">
                  <c:v>Feb 2024 - Jan 2025</c:v>
                </c:pt>
                <c:pt idx="119">
                  <c:v>Mar 2024 - Feb 2025</c:v>
                </c:pt>
                <c:pt idx="120">
                  <c:v>2025</c:v>
                </c:pt>
              </c:strCache>
            </c:strRef>
          </c:cat>
          <c:val>
            <c:numRef>
              <c:f>'YE Interstate QLD - P10'!$C$24:$C$144</c:f>
              <c:numCache>
                <c:formatCode>_-"$"* #,##0_-;\-"$"* #,##0_-;_-"$"* "-"??_-;_-@_-</c:formatCode>
                <c:ptCount val="121"/>
                <c:pt idx="0">
                  <c:v>336868</c:v>
                </c:pt>
                <c:pt idx="1">
                  <c:v>342201</c:v>
                </c:pt>
                <c:pt idx="2">
                  <c:v>341194</c:v>
                </c:pt>
                <c:pt idx="3">
                  <c:v>359458</c:v>
                </c:pt>
                <c:pt idx="4">
                  <c:v>348486</c:v>
                </c:pt>
                <c:pt idx="5">
                  <c:v>359128</c:v>
                </c:pt>
                <c:pt idx="6">
                  <c:v>365294</c:v>
                </c:pt>
                <c:pt idx="7">
                  <c:v>342174</c:v>
                </c:pt>
                <c:pt idx="8">
                  <c:v>335534</c:v>
                </c:pt>
                <c:pt idx="9">
                  <c:v>340685</c:v>
                </c:pt>
                <c:pt idx="10">
                  <c:v>340725</c:v>
                </c:pt>
                <c:pt idx="11">
                  <c:v>335342</c:v>
                </c:pt>
                <c:pt idx="12">
                  <c:v>338683</c:v>
                </c:pt>
                <c:pt idx="13">
                  <c:v>346309</c:v>
                </c:pt>
                <c:pt idx="14">
                  <c:v>348163</c:v>
                </c:pt>
                <c:pt idx="15">
                  <c:v>333513</c:v>
                </c:pt>
                <c:pt idx="16">
                  <c:v>347287</c:v>
                </c:pt>
                <c:pt idx="17">
                  <c:v>336683</c:v>
                </c:pt>
                <c:pt idx="18">
                  <c:v>351625</c:v>
                </c:pt>
                <c:pt idx="19">
                  <c:v>357162</c:v>
                </c:pt>
                <c:pt idx="20">
                  <c:v>368228</c:v>
                </c:pt>
                <c:pt idx="21">
                  <c:v>381683</c:v>
                </c:pt>
                <c:pt idx="22">
                  <c:v>399775</c:v>
                </c:pt>
                <c:pt idx="23">
                  <c:v>400616</c:v>
                </c:pt>
                <c:pt idx="24">
                  <c:v>398354</c:v>
                </c:pt>
                <c:pt idx="25">
                  <c:v>394857</c:v>
                </c:pt>
                <c:pt idx="26">
                  <c:v>394947</c:v>
                </c:pt>
                <c:pt idx="27">
                  <c:v>403426</c:v>
                </c:pt>
                <c:pt idx="28">
                  <c:v>397041</c:v>
                </c:pt>
                <c:pt idx="29">
                  <c:v>403950</c:v>
                </c:pt>
                <c:pt idx="30">
                  <c:v>397828</c:v>
                </c:pt>
                <c:pt idx="31">
                  <c:v>398690</c:v>
                </c:pt>
                <c:pt idx="32">
                  <c:v>394707</c:v>
                </c:pt>
                <c:pt idx="33">
                  <c:v>385036</c:v>
                </c:pt>
                <c:pt idx="34">
                  <c:v>385452</c:v>
                </c:pt>
                <c:pt idx="35">
                  <c:v>402114</c:v>
                </c:pt>
                <c:pt idx="36">
                  <c:v>398937</c:v>
                </c:pt>
                <c:pt idx="37">
                  <c:v>400737</c:v>
                </c:pt>
                <c:pt idx="38">
                  <c:v>407459</c:v>
                </c:pt>
                <c:pt idx="39">
                  <c:v>400547</c:v>
                </c:pt>
                <c:pt idx="40">
                  <c:v>417565</c:v>
                </c:pt>
                <c:pt idx="41">
                  <c:v>411345</c:v>
                </c:pt>
                <c:pt idx="42">
                  <c:v>404476</c:v>
                </c:pt>
                <c:pt idx="43">
                  <c:v>406760</c:v>
                </c:pt>
                <c:pt idx="44">
                  <c:v>406274</c:v>
                </c:pt>
                <c:pt idx="45">
                  <c:v>396402</c:v>
                </c:pt>
                <c:pt idx="46">
                  <c:v>396593</c:v>
                </c:pt>
                <c:pt idx="47">
                  <c:v>399438</c:v>
                </c:pt>
                <c:pt idx="48">
                  <c:v>401860</c:v>
                </c:pt>
                <c:pt idx="49">
                  <c:v>408738</c:v>
                </c:pt>
                <c:pt idx="50">
                  <c:v>410556</c:v>
                </c:pt>
                <c:pt idx="51">
                  <c:v>417432</c:v>
                </c:pt>
                <c:pt idx="52">
                  <c:v>397982</c:v>
                </c:pt>
                <c:pt idx="53">
                  <c:v>416834</c:v>
                </c:pt>
                <c:pt idx="54">
                  <c:v>420729</c:v>
                </c:pt>
                <c:pt idx="55">
                  <c:v>432598</c:v>
                </c:pt>
                <c:pt idx="56">
                  <c:v>434985</c:v>
                </c:pt>
                <c:pt idx="57">
                  <c:v>441308</c:v>
                </c:pt>
                <c:pt idx="58">
                  <c:v>388224</c:v>
                </c:pt>
                <c:pt idx="59">
                  <c:v>352292</c:v>
                </c:pt>
                <c:pt idx="60">
                  <c:v>333546</c:v>
                </c:pt>
                <c:pt idx="61">
                  <c:v>302930</c:v>
                </c:pt>
                <c:pt idx="62">
                  <c:v>281799</c:v>
                </c:pt>
                <c:pt idx="63">
                  <c:v>254798</c:v>
                </c:pt>
                <c:pt idx="64">
                  <c:v>229345</c:v>
                </c:pt>
                <c:pt idx="65">
                  <c:v>195627</c:v>
                </c:pt>
                <c:pt idx="66">
                  <c:v>188261</c:v>
                </c:pt>
                <c:pt idx="67">
                  <c:v>175279</c:v>
                </c:pt>
                <c:pt idx="68">
                  <c:v>166676</c:v>
                </c:pt>
                <c:pt idx="69">
                  <c:v>192815</c:v>
                </c:pt>
                <c:pt idx="70">
                  <c:v>234446</c:v>
                </c:pt>
                <c:pt idx="71">
                  <c:v>273539</c:v>
                </c:pt>
                <c:pt idx="72">
                  <c:v>302475</c:v>
                </c:pt>
                <c:pt idx="73">
                  <c:v>347745</c:v>
                </c:pt>
                <c:pt idx="74">
                  <c:v>361216</c:v>
                </c:pt>
                <c:pt idx="75">
                  <c:v>397179</c:v>
                </c:pt>
                <c:pt idx="76">
                  <c:v>443500</c:v>
                </c:pt>
                <c:pt idx="77">
                  <c:v>488672</c:v>
                </c:pt>
                <c:pt idx="78">
                  <c:v>513371</c:v>
                </c:pt>
                <c:pt idx="79">
                  <c:v>568331</c:v>
                </c:pt>
                <c:pt idx="80">
                  <c:v>569719</c:v>
                </c:pt>
                <c:pt idx="81">
                  <c:v>593127</c:v>
                </c:pt>
                <c:pt idx="82">
                  <c:v>634510</c:v>
                </c:pt>
                <c:pt idx="83">
                  <c:v>654044</c:v>
                </c:pt>
                <c:pt idx="84">
                  <c:v>666282</c:v>
                </c:pt>
                <c:pt idx="85">
                  <c:v>679124</c:v>
                </c:pt>
                <c:pt idx="86">
                  <c:v>699379</c:v>
                </c:pt>
                <c:pt idx="87">
                  <c:v>721511</c:v>
                </c:pt>
                <c:pt idx="88">
                  <c:v>749224</c:v>
                </c:pt>
                <c:pt idx="89">
                  <c:v>757640</c:v>
                </c:pt>
                <c:pt idx="90">
                  <c:v>759652</c:v>
                </c:pt>
                <c:pt idx="91">
                  <c:v>772486</c:v>
                </c:pt>
                <c:pt idx="92">
                  <c:v>818619</c:v>
                </c:pt>
                <c:pt idx="93">
                  <c:v>834477</c:v>
                </c:pt>
                <c:pt idx="94">
                  <c:v>808658</c:v>
                </c:pt>
                <c:pt idx="95">
                  <c:v>788483</c:v>
                </c:pt>
                <c:pt idx="96">
                  <c:v>781487</c:v>
                </c:pt>
                <c:pt idx="97">
                  <c:v>767352</c:v>
                </c:pt>
                <c:pt idx="98">
                  <c:v>773135</c:v>
                </c:pt>
                <c:pt idx="99">
                  <c:v>750157</c:v>
                </c:pt>
                <c:pt idx="100">
                  <c:v>715619</c:v>
                </c:pt>
                <c:pt idx="101">
                  <c:v>697898</c:v>
                </c:pt>
                <c:pt idx="102">
                  <c:v>695011</c:v>
                </c:pt>
                <c:pt idx="103">
                  <c:v>662714</c:v>
                </c:pt>
                <c:pt idx="104">
                  <c:v>630847</c:v>
                </c:pt>
                <c:pt idx="105">
                  <c:v>618601</c:v>
                </c:pt>
                <c:pt idx="106">
                  <c:v>636595</c:v>
                </c:pt>
                <c:pt idx="107">
                  <c:v>648648</c:v>
                </c:pt>
                <c:pt idx="108">
                  <c:v>656771</c:v>
                </c:pt>
                <c:pt idx="109">
                  <c:v>672871</c:v>
                </c:pt>
                <c:pt idx="110">
                  <c:v>658383</c:v>
                </c:pt>
                <c:pt idx="111">
                  <c:v>668337</c:v>
                </c:pt>
                <c:pt idx="112">
                  <c:v>678375</c:v>
                </c:pt>
                <c:pt idx="113">
                  <c:v>686196</c:v>
                </c:pt>
                <c:pt idx="114">
                  <c:v>702280</c:v>
                </c:pt>
                <c:pt idx="115">
                  <c:v>729861</c:v>
                </c:pt>
                <c:pt idx="116">
                  <c:v>746292</c:v>
                </c:pt>
                <c:pt idx="117">
                  <c:v>720401</c:v>
                </c:pt>
                <c:pt idx="118">
                  <c:v>786691</c:v>
                </c:pt>
                <c:pt idx="119">
                  <c:v>788365</c:v>
                </c:pt>
                <c:pt idx="120">
                  <c:v>778696</c:v>
                </c:pt>
              </c:numCache>
            </c:numRef>
          </c:val>
          <c:smooth val="0"/>
          <c:extLst>
            <c:ext xmlns:c16="http://schemas.microsoft.com/office/drawing/2014/chart" uri="{C3380CC4-5D6E-409C-BE32-E72D297353CC}">
              <c16:uniqueId val="{00000000-0E20-45EA-89FF-77EAA4941159}"/>
            </c:ext>
          </c:extLst>
        </c:ser>
        <c:dLbls>
          <c:showLegendKey val="0"/>
          <c:showVal val="0"/>
          <c:showCatName val="0"/>
          <c:showSerName val="0"/>
          <c:showPercent val="0"/>
          <c:showBubbleSize val="0"/>
        </c:dLbls>
        <c:marker val="1"/>
        <c:smooth val="0"/>
        <c:axId val="1497528528"/>
        <c:axId val="1497527088"/>
      </c:lineChart>
      <c:lineChart>
        <c:grouping val="standard"/>
        <c:varyColors val="0"/>
        <c:ser>
          <c:idx val="0"/>
          <c:order val="0"/>
          <c:tx>
            <c:strRef>
              <c:f>'YE Interstate QLD - P10'!$B$23</c:f>
              <c:strCache>
                <c:ptCount val="1"/>
                <c:pt idx="0">
                  <c:v>Visitors</c:v>
                </c:pt>
              </c:strCache>
            </c:strRef>
          </c:tx>
          <c:spPr>
            <a:ln w="28575" cap="rnd">
              <a:solidFill>
                <a:srgbClr val="1A322F"/>
              </a:solidFill>
              <a:round/>
            </a:ln>
            <a:effectLst/>
          </c:spPr>
          <c:marker>
            <c:symbol val="none"/>
          </c:marker>
          <c:cat>
            <c:strRef>
              <c:f>'YE Interstate QLD - P10'!$A$24:$A$144</c:f>
              <c:strCache>
                <c:ptCount val="121"/>
                <c:pt idx="0">
                  <c:v>2015</c:v>
                </c:pt>
                <c:pt idx="1">
                  <c:v>May 2014 - Apr 2015</c:v>
                </c:pt>
                <c:pt idx="2">
                  <c:v>Jun 2014 - May 2015</c:v>
                </c:pt>
                <c:pt idx="3">
                  <c:v>Jul 2014 - Jun 2015</c:v>
                </c:pt>
                <c:pt idx="4">
                  <c:v>Aug 2014 - Jul 2015</c:v>
                </c:pt>
                <c:pt idx="5">
                  <c:v>Sep 2014 - Aug 2015</c:v>
                </c:pt>
                <c:pt idx="6">
                  <c:v>Oct 2014 - Sep 2015</c:v>
                </c:pt>
                <c:pt idx="7">
                  <c:v>Nov 2014 - Oct 2015</c:v>
                </c:pt>
                <c:pt idx="8">
                  <c:v>Dec 2014 - Nov 2015</c:v>
                </c:pt>
                <c:pt idx="9">
                  <c:v>Jan 2015 - Dec 2015</c:v>
                </c:pt>
                <c:pt idx="10">
                  <c:v>Feb 2015 - Jan 2016</c:v>
                </c:pt>
                <c:pt idx="11">
                  <c:v>Mar 2015 - Feb 2016</c:v>
                </c:pt>
                <c:pt idx="12">
                  <c:v>2016</c:v>
                </c:pt>
                <c:pt idx="13">
                  <c:v>May 2015 - Apr 2016</c:v>
                </c:pt>
                <c:pt idx="14">
                  <c:v>Jun 2015 - May 2016</c:v>
                </c:pt>
                <c:pt idx="15">
                  <c:v>Jul 2015 - Jun 2016</c:v>
                </c:pt>
                <c:pt idx="16">
                  <c:v>Aug 2015 - Jul 2016</c:v>
                </c:pt>
                <c:pt idx="17">
                  <c:v>Sep 2015 - Aug 2016</c:v>
                </c:pt>
                <c:pt idx="18">
                  <c:v>Oct 2015 - Sep 2016</c:v>
                </c:pt>
                <c:pt idx="19">
                  <c:v>Nov 2015 - Oct 2016</c:v>
                </c:pt>
                <c:pt idx="20">
                  <c:v>Dec 2015 - Nov 2016</c:v>
                </c:pt>
                <c:pt idx="21">
                  <c:v>Jan 2016 - Dec 2016</c:v>
                </c:pt>
                <c:pt idx="22">
                  <c:v>Feb 2016 - Jan 2017</c:v>
                </c:pt>
                <c:pt idx="23">
                  <c:v>Mar 2016 - Feb 2017</c:v>
                </c:pt>
                <c:pt idx="24">
                  <c:v>2017</c:v>
                </c:pt>
                <c:pt idx="25">
                  <c:v>May 2016 - Apr 2017</c:v>
                </c:pt>
                <c:pt idx="26">
                  <c:v>Jun 2016 - May 2017</c:v>
                </c:pt>
                <c:pt idx="27">
                  <c:v>Jul 2016 - Jun 2017</c:v>
                </c:pt>
                <c:pt idx="28">
                  <c:v>Aug 2016 - Jul 2017</c:v>
                </c:pt>
                <c:pt idx="29">
                  <c:v>Sep 2016 - Aug 2017</c:v>
                </c:pt>
                <c:pt idx="30">
                  <c:v>Oct 2016 - Sep 2017</c:v>
                </c:pt>
                <c:pt idx="31">
                  <c:v>Nov 2016 - Oct 2017</c:v>
                </c:pt>
                <c:pt idx="32">
                  <c:v>Dec 2016 - Nov 2017</c:v>
                </c:pt>
                <c:pt idx="33">
                  <c:v>Jan 2017 - Dec 2017</c:v>
                </c:pt>
                <c:pt idx="34">
                  <c:v>Feb 2017 - Jan 2018</c:v>
                </c:pt>
                <c:pt idx="35">
                  <c:v>Mar 2017 - Feb 2018</c:v>
                </c:pt>
                <c:pt idx="36">
                  <c:v>2018</c:v>
                </c:pt>
                <c:pt idx="37">
                  <c:v>May 2017 - Apr 2018</c:v>
                </c:pt>
                <c:pt idx="38">
                  <c:v>Jun 2017 - May 2018</c:v>
                </c:pt>
                <c:pt idx="39">
                  <c:v>Jul 2017 - Jun 2018</c:v>
                </c:pt>
                <c:pt idx="40">
                  <c:v>Aug 2017 - Jul 2018</c:v>
                </c:pt>
                <c:pt idx="41">
                  <c:v>Sep 2017 - Aug 2018</c:v>
                </c:pt>
                <c:pt idx="42">
                  <c:v>Oct 2017 - Sep 2018</c:v>
                </c:pt>
                <c:pt idx="43">
                  <c:v>Nov 2017 - Oct 2018</c:v>
                </c:pt>
                <c:pt idx="44">
                  <c:v>Dec 2017 - Nov 2018</c:v>
                </c:pt>
                <c:pt idx="45">
                  <c:v>Jan 2018 - Dec 2018</c:v>
                </c:pt>
                <c:pt idx="46">
                  <c:v>Feb 2018 - Jan 2019</c:v>
                </c:pt>
                <c:pt idx="47">
                  <c:v>Mar 2018 - Feb 2019</c:v>
                </c:pt>
                <c:pt idx="48">
                  <c:v>2019</c:v>
                </c:pt>
                <c:pt idx="49">
                  <c:v>May 2018 - Apr 2019</c:v>
                </c:pt>
                <c:pt idx="50">
                  <c:v>Jun 2018 - May 2019</c:v>
                </c:pt>
                <c:pt idx="51">
                  <c:v>Jul 2018 - Jun 2019</c:v>
                </c:pt>
                <c:pt idx="52">
                  <c:v>Aug 2018 - Jul 2019</c:v>
                </c:pt>
                <c:pt idx="53">
                  <c:v>Sep 2018 - Aug 2019</c:v>
                </c:pt>
                <c:pt idx="54">
                  <c:v>Oct 2018 - Sep 2019</c:v>
                </c:pt>
                <c:pt idx="55">
                  <c:v>Nov 2018 - Oct 2019</c:v>
                </c:pt>
                <c:pt idx="56">
                  <c:v>Dec 2018 - Nov 2019</c:v>
                </c:pt>
                <c:pt idx="57">
                  <c:v>Jan 2019 - Dec 2019</c:v>
                </c:pt>
                <c:pt idx="58">
                  <c:v>Feb 2019 - Jan 2020</c:v>
                </c:pt>
                <c:pt idx="59">
                  <c:v>Mar 2019 - Feb 2020</c:v>
                </c:pt>
                <c:pt idx="60">
                  <c:v>2020</c:v>
                </c:pt>
                <c:pt idx="61">
                  <c:v>May 2019 - Apr 2020</c:v>
                </c:pt>
                <c:pt idx="62">
                  <c:v>Jun 2019 - May 2020</c:v>
                </c:pt>
                <c:pt idx="63">
                  <c:v>Jul 2019 - Jun 2020</c:v>
                </c:pt>
                <c:pt idx="64">
                  <c:v>Aug 2019 - Jul 2020</c:v>
                </c:pt>
                <c:pt idx="65">
                  <c:v>Sep 2019 - Aug 2020</c:v>
                </c:pt>
                <c:pt idx="66">
                  <c:v>Oct 2019 - Sep 2020</c:v>
                </c:pt>
                <c:pt idx="67">
                  <c:v>Nov 2019 - Oct 2020</c:v>
                </c:pt>
                <c:pt idx="68">
                  <c:v>Dec 2019 - Nov 2020</c:v>
                </c:pt>
                <c:pt idx="69">
                  <c:v>Jan 2020 - Dec 2020</c:v>
                </c:pt>
                <c:pt idx="70">
                  <c:v>Feb 2020 - Jan 2021</c:v>
                </c:pt>
                <c:pt idx="71">
                  <c:v>Mar 2020 - Feb 2021</c:v>
                </c:pt>
                <c:pt idx="72">
                  <c:v>2021</c:v>
                </c:pt>
                <c:pt idx="73">
                  <c:v>May 2020 - Apr 2021</c:v>
                </c:pt>
                <c:pt idx="74">
                  <c:v>Jun 2020 - May 2021</c:v>
                </c:pt>
                <c:pt idx="75">
                  <c:v>Jul 2020 - Jun 2021</c:v>
                </c:pt>
                <c:pt idx="76">
                  <c:v>Aug 2020 - Jul 2021</c:v>
                </c:pt>
                <c:pt idx="77">
                  <c:v>Sep 2020 - Aug 2021</c:v>
                </c:pt>
                <c:pt idx="78">
                  <c:v>Oct 2020 - Sep 2021</c:v>
                </c:pt>
                <c:pt idx="79">
                  <c:v>Nov 2020 - Oct 2021</c:v>
                </c:pt>
                <c:pt idx="80">
                  <c:v>Dec 2020 - Nov 2021</c:v>
                </c:pt>
                <c:pt idx="81">
                  <c:v>Jan 2021 - Dec 2021</c:v>
                </c:pt>
                <c:pt idx="82">
                  <c:v>Feb 2021 - Jan 2022</c:v>
                </c:pt>
                <c:pt idx="83">
                  <c:v>Mar 2021 - Feb 2022</c:v>
                </c:pt>
                <c:pt idx="84">
                  <c:v>2022</c:v>
                </c:pt>
                <c:pt idx="85">
                  <c:v>May 2021 - Apr 2022</c:v>
                </c:pt>
                <c:pt idx="86">
                  <c:v>Jun 2021 - May 2022</c:v>
                </c:pt>
                <c:pt idx="87">
                  <c:v>Jul 2021 - Jun 2022</c:v>
                </c:pt>
                <c:pt idx="88">
                  <c:v>Aug 2021 - Jul 2022</c:v>
                </c:pt>
                <c:pt idx="89">
                  <c:v>Sep 2021 - Aug 2022</c:v>
                </c:pt>
                <c:pt idx="90">
                  <c:v>Oct 2021 - Sep 2022</c:v>
                </c:pt>
                <c:pt idx="91">
                  <c:v>Nov 2021 - Oct 2022</c:v>
                </c:pt>
                <c:pt idx="92">
                  <c:v>Dec 2021 - Nov 2022</c:v>
                </c:pt>
                <c:pt idx="93">
                  <c:v>Jan 2022 - Dec 2022</c:v>
                </c:pt>
                <c:pt idx="94">
                  <c:v>Feb 2022 - Jan 2023</c:v>
                </c:pt>
                <c:pt idx="95">
                  <c:v>Mar 2022 - Feb 2023</c:v>
                </c:pt>
                <c:pt idx="96">
                  <c:v>2023</c:v>
                </c:pt>
                <c:pt idx="97">
                  <c:v>May 2022 - Apr 2023</c:v>
                </c:pt>
                <c:pt idx="98">
                  <c:v>Jun 2022 - May 2023</c:v>
                </c:pt>
                <c:pt idx="99">
                  <c:v>Jul 2022 - Jun 2023</c:v>
                </c:pt>
                <c:pt idx="100">
                  <c:v>Aug 2022 - Jul 2023</c:v>
                </c:pt>
                <c:pt idx="101">
                  <c:v>Sep 2022 - Aug 2023</c:v>
                </c:pt>
                <c:pt idx="102">
                  <c:v>Oct 2022 - Sep 2023</c:v>
                </c:pt>
                <c:pt idx="103">
                  <c:v>Nov 2022 - Oct 2023</c:v>
                </c:pt>
                <c:pt idx="104">
                  <c:v>Dec 2022 - Nov 2023</c:v>
                </c:pt>
                <c:pt idx="105">
                  <c:v>Jan 2023 - Dec 2023</c:v>
                </c:pt>
                <c:pt idx="106">
                  <c:v>Feb 2023 - Jan 2024</c:v>
                </c:pt>
                <c:pt idx="107">
                  <c:v>Mar 2023 - Feb 2024</c:v>
                </c:pt>
                <c:pt idx="108">
                  <c:v>2024</c:v>
                </c:pt>
                <c:pt idx="109">
                  <c:v>May 2023 - Apr 2024</c:v>
                </c:pt>
                <c:pt idx="110">
                  <c:v>Jun 2023 - May 2024</c:v>
                </c:pt>
                <c:pt idx="111">
                  <c:v>Jul 2023 - Jun 2024</c:v>
                </c:pt>
                <c:pt idx="112">
                  <c:v>Aug 2023 - Jul 2024</c:v>
                </c:pt>
                <c:pt idx="113">
                  <c:v>Sep 2023 - Aug 2024</c:v>
                </c:pt>
                <c:pt idx="114">
                  <c:v>Oct 2023 - Sep 2024</c:v>
                </c:pt>
                <c:pt idx="115">
                  <c:v>Nov 2023 - Oct 2024</c:v>
                </c:pt>
                <c:pt idx="116">
                  <c:v>Dec 2023 - Nov 2024</c:v>
                </c:pt>
                <c:pt idx="117">
                  <c:v>Jan 2024 - Dec 2024</c:v>
                </c:pt>
                <c:pt idx="118">
                  <c:v>Feb 2024 - Jan 2025</c:v>
                </c:pt>
                <c:pt idx="119">
                  <c:v>Mar 2024 - Feb 2025</c:v>
                </c:pt>
                <c:pt idx="120">
                  <c:v>2025</c:v>
                </c:pt>
              </c:strCache>
            </c:strRef>
          </c:cat>
          <c:val>
            <c:numRef>
              <c:f>'YE Interstate QLD - P10'!$B$24:$B$144</c:f>
              <c:numCache>
                <c:formatCode>_-* #,##0_-;\-* #,##0_-;_-* "-"??_-;_-@_-</c:formatCode>
                <c:ptCount val="121"/>
                <c:pt idx="0">
                  <c:v>150914</c:v>
                </c:pt>
                <c:pt idx="1">
                  <c:v>150561</c:v>
                </c:pt>
                <c:pt idx="2">
                  <c:v>153151</c:v>
                </c:pt>
                <c:pt idx="3">
                  <c:v>158030</c:v>
                </c:pt>
                <c:pt idx="4">
                  <c:v>157950</c:v>
                </c:pt>
                <c:pt idx="5">
                  <c:v>160327</c:v>
                </c:pt>
                <c:pt idx="6">
                  <c:v>161012</c:v>
                </c:pt>
                <c:pt idx="7">
                  <c:v>156571</c:v>
                </c:pt>
                <c:pt idx="8">
                  <c:v>157874</c:v>
                </c:pt>
                <c:pt idx="9">
                  <c:v>158865</c:v>
                </c:pt>
                <c:pt idx="10">
                  <c:v>161205</c:v>
                </c:pt>
                <c:pt idx="11">
                  <c:v>156934</c:v>
                </c:pt>
                <c:pt idx="12">
                  <c:v>154508</c:v>
                </c:pt>
                <c:pt idx="13">
                  <c:v>156441</c:v>
                </c:pt>
                <c:pt idx="14">
                  <c:v>155785</c:v>
                </c:pt>
                <c:pt idx="15">
                  <c:v>154938</c:v>
                </c:pt>
                <c:pt idx="16">
                  <c:v>159418</c:v>
                </c:pt>
                <c:pt idx="17">
                  <c:v>158757</c:v>
                </c:pt>
                <c:pt idx="18">
                  <c:v>157956</c:v>
                </c:pt>
                <c:pt idx="19">
                  <c:v>159331</c:v>
                </c:pt>
                <c:pt idx="20">
                  <c:v>160537</c:v>
                </c:pt>
                <c:pt idx="21">
                  <c:v>165602</c:v>
                </c:pt>
                <c:pt idx="22">
                  <c:v>170229</c:v>
                </c:pt>
                <c:pt idx="23">
                  <c:v>172466</c:v>
                </c:pt>
                <c:pt idx="24">
                  <c:v>173851</c:v>
                </c:pt>
                <c:pt idx="25">
                  <c:v>175734</c:v>
                </c:pt>
                <c:pt idx="26">
                  <c:v>176024</c:v>
                </c:pt>
                <c:pt idx="27">
                  <c:v>175993</c:v>
                </c:pt>
                <c:pt idx="28">
                  <c:v>174822</c:v>
                </c:pt>
                <c:pt idx="29">
                  <c:v>174892</c:v>
                </c:pt>
                <c:pt idx="30">
                  <c:v>177098</c:v>
                </c:pt>
                <c:pt idx="31">
                  <c:v>173145</c:v>
                </c:pt>
                <c:pt idx="32">
                  <c:v>173978</c:v>
                </c:pt>
                <c:pt idx="33">
                  <c:v>171133</c:v>
                </c:pt>
                <c:pt idx="34">
                  <c:v>172511</c:v>
                </c:pt>
                <c:pt idx="35">
                  <c:v>174182</c:v>
                </c:pt>
                <c:pt idx="36">
                  <c:v>172417</c:v>
                </c:pt>
                <c:pt idx="37">
                  <c:v>174685</c:v>
                </c:pt>
                <c:pt idx="38">
                  <c:v>174776</c:v>
                </c:pt>
                <c:pt idx="39">
                  <c:v>171100</c:v>
                </c:pt>
                <c:pt idx="40">
                  <c:v>173804</c:v>
                </c:pt>
                <c:pt idx="41">
                  <c:v>172182</c:v>
                </c:pt>
                <c:pt idx="42">
                  <c:v>171958</c:v>
                </c:pt>
                <c:pt idx="43">
                  <c:v>174510</c:v>
                </c:pt>
                <c:pt idx="44">
                  <c:v>174795</c:v>
                </c:pt>
                <c:pt idx="45">
                  <c:v>171581</c:v>
                </c:pt>
                <c:pt idx="46">
                  <c:v>172925</c:v>
                </c:pt>
                <c:pt idx="47">
                  <c:v>175007</c:v>
                </c:pt>
                <c:pt idx="48">
                  <c:v>174490</c:v>
                </c:pt>
                <c:pt idx="49">
                  <c:v>172782</c:v>
                </c:pt>
                <c:pt idx="50">
                  <c:v>172770</c:v>
                </c:pt>
                <c:pt idx="51">
                  <c:v>174159</c:v>
                </c:pt>
                <c:pt idx="52">
                  <c:v>171249</c:v>
                </c:pt>
                <c:pt idx="53">
                  <c:v>176922</c:v>
                </c:pt>
                <c:pt idx="54">
                  <c:v>180208</c:v>
                </c:pt>
                <c:pt idx="55">
                  <c:v>181085</c:v>
                </c:pt>
                <c:pt idx="56">
                  <c:v>179235</c:v>
                </c:pt>
                <c:pt idx="57">
                  <c:v>180874</c:v>
                </c:pt>
                <c:pt idx="58">
                  <c:v>160295</c:v>
                </c:pt>
                <c:pt idx="59">
                  <c:v>146160</c:v>
                </c:pt>
                <c:pt idx="60">
                  <c:v>135976</c:v>
                </c:pt>
                <c:pt idx="61">
                  <c:v>123916</c:v>
                </c:pt>
                <c:pt idx="62">
                  <c:v>114168</c:v>
                </c:pt>
                <c:pt idx="63">
                  <c:v>102958</c:v>
                </c:pt>
                <c:pt idx="64">
                  <c:v>88196</c:v>
                </c:pt>
                <c:pt idx="65">
                  <c:v>75919</c:v>
                </c:pt>
                <c:pt idx="66">
                  <c:v>69054</c:v>
                </c:pt>
                <c:pt idx="67">
                  <c:v>59093</c:v>
                </c:pt>
                <c:pt idx="68">
                  <c:v>57717</c:v>
                </c:pt>
                <c:pt idx="69">
                  <c:v>60638</c:v>
                </c:pt>
                <c:pt idx="70">
                  <c:v>76887</c:v>
                </c:pt>
                <c:pt idx="71">
                  <c:v>91669</c:v>
                </c:pt>
                <c:pt idx="72">
                  <c:v>102818</c:v>
                </c:pt>
                <c:pt idx="73">
                  <c:v>115580</c:v>
                </c:pt>
                <c:pt idx="74">
                  <c:v>120566</c:v>
                </c:pt>
                <c:pt idx="75">
                  <c:v>132566</c:v>
                </c:pt>
                <c:pt idx="76">
                  <c:v>146744</c:v>
                </c:pt>
                <c:pt idx="77">
                  <c:v>162093</c:v>
                </c:pt>
                <c:pt idx="78">
                  <c:v>167098</c:v>
                </c:pt>
                <c:pt idx="79">
                  <c:v>180443</c:v>
                </c:pt>
                <c:pt idx="80">
                  <c:v>182542</c:v>
                </c:pt>
                <c:pt idx="81">
                  <c:v>186014</c:v>
                </c:pt>
                <c:pt idx="82">
                  <c:v>192651</c:v>
                </c:pt>
                <c:pt idx="83">
                  <c:v>196710</c:v>
                </c:pt>
                <c:pt idx="84">
                  <c:v>201417</c:v>
                </c:pt>
                <c:pt idx="85">
                  <c:v>206325</c:v>
                </c:pt>
                <c:pt idx="86">
                  <c:v>215638</c:v>
                </c:pt>
                <c:pt idx="87">
                  <c:v>219636</c:v>
                </c:pt>
                <c:pt idx="88">
                  <c:v>225228</c:v>
                </c:pt>
                <c:pt idx="89">
                  <c:v>223986</c:v>
                </c:pt>
                <c:pt idx="90">
                  <c:v>224738</c:v>
                </c:pt>
                <c:pt idx="91">
                  <c:v>224791</c:v>
                </c:pt>
                <c:pt idx="92">
                  <c:v>232188</c:v>
                </c:pt>
                <c:pt idx="93">
                  <c:v>236331</c:v>
                </c:pt>
                <c:pt idx="94">
                  <c:v>232397</c:v>
                </c:pt>
                <c:pt idx="95">
                  <c:v>227413</c:v>
                </c:pt>
                <c:pt idx="96">
                  <c:v>226072</c:v>
                </c:pt>
                <c:pt idx="97">
                  <c:v>223628</c:v>
                </c:pt>
                <c:pt idx="98">
                  <c:v>223137</c:v>
                </c:pt>
                <c:pt idx="99">
                  <c:v>221168</c:v>
                </c:pt>
                <c:pt idx="100">
                  <c:v>215008</c:v>
                </c:pt>
                <c:pt idx="101">
                  <c:v>213211</c:v>
                </c:pt>
                <c:pt idx="102">
                  <c:v>210301</c:v>
                </c:pt>
                <c:pt idx="103">
                  <c:v>208518</c:v>
                </c:pt>
                <c:pt idx="104">
                  <c:v>202690</c:v>
                </c:pt>
                <c:pt idx="105">
                  <c:v>204105</c:v>
                </c:pt>
                <c:pt idx="106">
                  <c:v>205830</c:v>
                </c:pt>
                <c:pt idx="107">
                  <c:v>208916</c:v>
                </c:pt>
                <c:pt idx="108">
                  <c:v>209904</c:v>
                </c:pt>
                <c:pt idx="109">
                  <c:v>214719</c:v>
                </c:pt>
                <c:pt idx="110">
                  <c:v>210335</c:v>
                </c:pt>
                <c:pt idx="111">
                  <c:v>211930</c:v>
                </c:pt>
                <c:pt idx="112">
                  <c:v>217075</c:v>
                </c:pt>
                <c:pt idx="113">
                  <c:v>219155</c:v>
                </c:pt>
                <c:pt idx="114">
                  <c:v>226066</c:v>
                </c:pt>
                <c:pt idx="115">
                  <c:v>232080</c:v>
                </c:pt>
                <c:pt idx="116">
                  <c:v>237672</c:v>
                </c:pt>
                <c:pt idx="117">
                  <c:v>230329</c:v>
                </c:pt>
                <c:pt idx="118">
                  <c:v>237449</c:v>
                </c:pt>
                <c:pt idx="119">
                  <c:v>241306</c:v>
                </c:pt>
                <c:pt idx="120">
                  <c:v>239045</c:v>
                </c:pt>
              </c:numCache>
            </c:numRef>
          </c:val>
          <c:smooth val="0"/>
          <c:extLst>
            <c:ext xmlns:c16="http://schemas.microsoft.com/office/drawing/2014/chart" uri="{C3380CC4-5D6E-409C-BE32-E72D297353CC}">
              <c16:uniqueId val="{00000001-0E20-45EA-89FF-77EAA4941159}"/>
            </c:ext>
          </c:extLst>
        </c:ser>
        <c:dLbls>
          <c:showLegendKey val="0"/>
          <c:showVal val="0"/>
          <c:showCatName val="0"/>
          <c:showSerName val="0"/>
          <c:showPercent val="0"/>
          <c:showBubbleSize val="0"/>
        </c:dLbls>
        <c:marker val="1"/>
        <c:smooth val="0"/>
        <c:axId val="1499648144"/>
        <c:axId val="1499651024"/>
      </c:lineChart>
      <c:catAx>
        <c:axId val="14975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7088"/>
        <c:crosses val="autoZero"/>
        <c:auto val="0"/>
        <c:lblAlgn val="ctr"/>
        <c:lblOffset val="100"/>
        <c:tickLblSkip val="12"/>
        <c:tickMarkSkip val="3"/>
        <c:noMultiLvlLbl val="0"/>
      </c:catAx>
      <c:valAx>
        <c:axId val="1497527088"/>
        <c:scaling>
          <c:orientation val="minMax"/>
        </c:scaling>
        <c:delete val="0"/>
        <c:axPos val="l"/>
        <c:numFmt formatCode="&quot;$&quot;#,##0.0,,&quot;B&quot;"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7528528"/>
        <c:crosses val="autoZero"/>
        <c:crossBetween val="between"/>
      </c:valAx>
      <c:valAx>
        <c:axId val="1499651024"/>
        <c:scaling>
          <c:orientation val="minMax"/>
        </c:scaling>
        <c:delete val="0"/>
        <c:axPos val="r"/>
        <c:numFmt formatCode="#,##0.0,,&quot;M&quot;"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499648144"/>
        <c:crosses val="max"/>
        <c:crossBetween val="between"/>
        <c:majorUnit val="100000"/>
      </c:valAx>
      <c:catAx>
        <c:axId val="1499648144"/>
        <c:scaling>
          <c:orientation val="minMax"/>
        </c:scaling>
        <c:delete val="1"/>
        <c:axPos val="b"/>
        <c:numFmt formatCode="General" sourceLinked="1"/>
        <c:majorTickMark val="out"/>
        <c:minorTickMark val="none"/>
        <c:tickLblPos val="nextTo"/>
        <c:crossAx val="1499651024"/>
        <c:crosses val="autoZero"/>
        <c:auto val="1"/>
        <c:lblAlgn val="ctr"/>
        <c:lblOffset val="100"/>
        <c:noMultiLvlLbl val="0"/>
      </c:catAx>
      <c:spPr>
        <a:noFill/>
        <a:ln>
          <a:noFill/>
        </a:ln>
        <a:effectLst/>
      </c:spPr>
    </c:plotArea>
    <c:legend>
      <c:legendPos val="t"/>
      <c:layout>
        <c:manualLayout>
          <c:xMode val="edge"/>
          <c:yMode val="edge"/>
          <c:x val="1.0110098999658399E-2"/>
          <c:y val="0.14717798601057427"/>
          <c:w val="0.96715378343802982"/>
          <c:h val="4.72692384040230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Visitors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46ED-4213-AFF1-686271C342DB}"/>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46ED-4213-AFF1-686271C342DB}"/>
              </c:ext>
            </c:extLst>
          </c:dPt>
          <c:cat>
            <c:strRef>
              <c:f>Sheet1!$A$2:$A$3</c:f>
              <c:strCache>
                <c:ptCount val="1"/>
                <c:pt idx="0">
                  <c:v>VIC</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4-46ED-4213-AFF1-686271C342DB}"/>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BF17-4158-8F53-9FB5F770315E}"/>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F17-4158-8F53-9FB5F770315E}"/>
              </c:ext>
            </c:extLst>
          </c:dPt>
          <c:cat>
            <c:strRef>
              <c:f>Sheet1!$A$2:$A$3</c:f>
              <c:strCache>
                <c:ptCount val="1"/>
                <c:pt idx="0">
                  <c:v>NSW</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BF17-4158-8F53-9FB5F770315E}"/>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B687-4861-83AD-7A4888C3DD9E}"/>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687-4861-83AD-7A4888C3DD9E}"/>
              </c:ext>
            </c:extLst>
          </c:dPt>
          <c:cat>
            <c:strRef>
              <c:f>Sheet1!$A$2:$A$3</c:f>
              <c:strCache>
                <c:ptCount val="1"/>
                <c:pt idx="0">
                  <c:v>Nights</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B687-4861-83AD-7A4888C3DD9E}"/>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35708626082512"/>
          <c:y val="8.9395016907316924E-2"/>
          <c:w val="0.70997733368174931"/>
          <c:h val="0.65666947096078565"/>
        </c:manualLayout>
      </c:layout>
      <c:lineChart>
        <c:grouping val="standard"/>
        <c:varyColors val="0"/>
        <c:ser>
          <c:idx val="0"/>
          <c:order val="1"/>
          <c:spPr>
            <a:ln w="28575" cap="rnd">
              <a:solidFill>
                <a:schemeClr val="tx1"/>
              </a:solidFill>
              <a:round/>
            </a:ln>
            <a:effectLst/>
          </c:spPr>
          <c:marker>
            <c:symbol val="circle"/>
            <c:size val="5"/>
            <c:spPr>
              <a:solidFill>
                <a:schemeClr val="tx1"/>
              </a:solidFill>
              <a:ln w="9525">
                <a:solidFill>
                  <a:schemeClr val="tx1"/>
                </a:solidFill>
              </a:ln>
              <a:effectLst/>
            </c:spPr>
          </c:marker>
          <c:dLbls>
            <c:dLbl>
              <c:idx val="9"/>
              <c:layout>
                <c:manualLayout>
                  <c:x val="0"/>
                  <c:y val="-8.9887328915575465E-2"/>
                </c:manualLayout>
              </c:layout>
              <c:numFmt formatCode="#,##0.00&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055320328022797"/>
                      <c:h val="0.18370708899331795"/>
                    </c:manualLayout>
                  </c15:layout>
                </c:ext>
                <c:ext xmlns:c16="http://schemas.microsoft.com/office/drawing/2014/chart" uri="{C3380CC4-5D6E-409C-BE32-E72D297353CC}">
                  <c16:uniqueId val="{00000000-17D6-402B-87B6-04567DACB3F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P6'!$A$47:$A$56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P6'!$C$47:$C$56</c:f>
              <c:numCache>
                <c:formatCode>0</c:formatCode>
                <c:ptCount val="10"/>
                <c:pt idx="0">
                  <c:v>8386463</c:v>
                </c:pt>
                <c:pt idx="1">
                  <c:v>8596689</c:v>
                </c:pt>
                <c:pt idx="2">
                  <c:v>8404183</c:v>
                </c:pt>
                <c:pt idx="3">
                  <c:v>8845557</c:v>
                </c:pt>
                <c:pt idx="4">
                  <c:v>3594547</c:v>
                </c:pt>
                <c:pt idx="5">
                  <c:v>7232714</c:v>
                </c:pt>
                <c:pt idx="6">
                  <c:v>10004583</c:v>
                </c:pt>
                <c:pt idx="7">
                  <c:v>10262266</c:v>
                </c:pt>
                <c:pt idx="8">
                  <c:v>10471457</c:v>
                </c:pt>
                <c:pt idx="9">
                  <c:v>10951578</c:v>
                </c:pt>
              </c:numCache>
            </c:numRef>
          </c:val>
          <c:smooth val="0"/>
          <c:extLst>
            <c:ext xmlns:c16="http://schemas.microsoft.com/office/drawing/2014/chart" uri="{C3380CC4-5D6E-409C-BE32-E72D297353CC}">
              <c16:uniqueId val="{00000001-17D6-402B-87B6-04567DACB3F5}"/>
            </c:ext>
          </c:extLst>
        </c:ser>
        <c:ser>
          <c:idx val="1"/>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1.8518518518518632E-2"/>
                  <c:y val="-8.9887640449438269E-2"/>
                </c:manualLayout>
              </c:layout>
              <c:numFmt formatCode="#,##0.00&quot;m&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D6-402B-87B6-04567DACB3F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P6'!$A$47:$A$56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P6'!$D$47:$D$56</c:f>
              <c:numCache>
                <c:formatCode>0</c:formatCode>
                <c:ptCount val="10"/>
                <c:pt idx="0">
                  <c:v>4252699</c:v>
                </c:pt>
                <c:pt idx="1">
                  <c:v>4384864</c:v>
                </c:pt>
                <c:pt idx="2">
                  <c:v>4368481</c:v>
                </c:pt>
                <c:pt idx="3">
                  <c:v>4614107</c:v>
                </c:pt>
                <c:pt idx="4">
                  <c:v>1915002</c:v>
                </c:pt>
                <c:pt idx="5">
                  <c:v>3723023</c:v>
                </c:pt>
                <c:pt idx="6">
                  <c:v>5478447</c:v>
                </c:pt>
                <c:pt idx="7">
                  <c:v>5831290</c:v>
                </c:pt>
                <c:pt idx="8">
                  <c:v>5281466</c:v>
                </c:pt>
                <c:pt idx="9">
                  <c:v>5675017</c:v>
                </c:pt>
              </c:numCache>
            </c:numRef>
          </c:val>
          <c:smooth val="0"/>
          <c:extLst>
            <c:ext xmlns:c16="http://schemas.microsoft.com/office/drawing/2014/chart" uri="{C3380CC4-5D6E-409C-BE32-E72D297353CC}">
              <c16:uniqueId val="{00000003-17D6-402B-87B6-04567DACB3F5}"/>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6"/>
                <c:order val="0"/>
                <c:spPr>
                  <a:ln w="28575" cap="rnd">
                    <a:solidFill>
                      <a:schemeClr val="accent1">
                        <a:lumMod val="60000"/>
                      </a:schemeClr>
                    </a:solidFill>
                    <a:round/>
                  </a:ln>
                  <a:effectLst/>
                </c:spPr>
                <c:marker>
                  <c:symbol val="circle"/>
                  <c:size val="5"/>
                  <c:spPr>
                    <a:solidFill>
                      <a:schemeClr val="tx1"/>
                    </a:solidFill>
                    <a:ln w="9525">
                      <a:solidFill>
                        <a:schemeClr val="tx1"/>
                      </a:solidFill>
                    </a:ln>
                    <a:effectLst/>
                  </c:spPr>
                </c:marker>
                <c:cat>
                  <c:numRef>
                    <c:extLst>
                      <c:ext uri="{02D57815-91ED-43cb-92C2-25804820EDAC}">
                        <c15:formulaRef>
                          <c15:sqref>'Year Ending - P6'!$A$47:$A$56</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P6'!$B$47:$B$56</c15:sqref>
                        </c15:formulaRef>
                      </c:ext>
                    </c:extLst>
                    <c:numCache>
                      <c:formatCode>0</c:formatCode>
                      <c:ptCount val="10"/>
                      <c:pt idx="0">
                        <c:v>10704702</c:v>
                      </c:pt>
                      <c:pt idx="1">
                        <c:v>10836764</c:v>
                      </c:pt>
                      <c:pt idx="2">
                        <c:v>10826918</c:v>
                      </c:pt>
                      <c:pt idx="3">
                        <c:v>10867732</c:v>
                      </c:pt>
                      <c:pt idx="4">
                        <c:v>4447252</c:v>
                      </c:pt>
                      <c:pt idx="5">
                        <c:v>7325839</c:v>
                      </c:pt>
                      <c:pt idx="6">
                        <c:v>11145897</c:v>
                      </c:pt>
                      <c:pt idx="7">
                        <c:v>12226929</c:v>
                      </c:pt>
                      <c:pt idx="8">
                        <c:v>12552661</c:v>
                      </c:pt>
                      <c:pt idx="9">
                        <c:v>13041548</c:v>
                      </c:pt>
                    </c:numCache>
                  </c:numRef>
                </c:val>
                <c:smooth val="0"/>
                <c:extLst>
                  <c:ext xmlns:c16="http://schemas.microsoft.com/office/drawing/2014/chart" uri="{C3380CC4-5D6E-409C-BE32-E72D297353CC}">
                    <c16:uniqueId val="{00000004-17D6-402B-87B6-04567DACB3F5}"/>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 ending September</a:t>
                </a:r>
              </a:p>
            </c:rich>
          </c:tx>
          <c:layout>
            <c:manualLayout>
              <c:xMode val="edge"/>
              <c:yMode val="edge"/>
              <c:x val="0.350776049782768"/>
              <c:y val="0.86929475374453391"/>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140000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ajorUnit val="2000000"/>
        <c:dispUnits>
          <c:builtInUnit val="millions"/>
          <c:dispUnitsLbl>
            <c:layout>
              <c:manualLayout>
                <c:xMode val="edge"/>
                <c:yMode val="edge"/>
                <c:x val="6.3466837287540889E-3"/>
                <c:y val="0.28945731062244862"/>
              </c:manualLayout>
            </c:layout>
            <c:tx>
              <c:rich>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Million </a:t>
                  </a:r>
                </a:p>
              </c:rich>
            </c:tx>
            <c:spPr>
              <a:noFill/>
              <a:ln>
                <a:noFill/>
              </a:ln>
              <a:effectLst/>
            </c:spPr>
            <c:txPr>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dispUnitsLbl>
        </c:dispUnits>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15018955963838"/>
          <c:y val="8.9395016907316924E-2"/>
          <c:w val="0.69359531447457956"/>
          <c:h val="0.64917868412515856"/>
        </c:manualLayout>
      </c:layout>
      <c:lineChart>
        <c:grouping val="standard"/>
        <c:varyColors val="0"/>
        <c:ser>
          <c:idx val="1"/>
          <c:order val="1"/>
          <c:spPr>
            <a:ln w="28575" cap="rnd">
              <a:solidFill>
                <a:sysClr val="windowText" lastClr="000000"/>
              </a:solidFill>
              <a:round/>
            </a:ln>
            <a:effectLst/>
          </c:spPr>
          <c:marker>
            <c:symbol val="circle"/>
            <c:size val="5"/>
            <c:spPr>
              <a:solidFill>
                <a:schemeClr val="tx1"/>
              </a:solidFill>
              <a:ln w="9525">
                <a:solidFill>
                  <a:sysClr val="windowText" lastClr="000000"/>
                </a:solidFill>
              </a:ln>
              <a:effectLst/>
            </c:spPr>
          </c:marker>
          <c:dLbls>
            <c:dLbl>
              <c:idx val="9"/>
              <c:layout>
                <c:manualLayout>
                  <c:x val="-1.8518450362025023E-2"/>
                  <c:y val="0.10815208390369867"/>
                </c:manualLayout>
              </c:layout>
              <c:showLegendKey val="0"/>
              <c:showVal val="1"/>
              <c:showCatName val="0"/>
              <c:showSerName val="0"/>
              <c:showPercent val="0"/>
              <c:showBubbleSize val="0"/>
              <c:extLst>
                <c:ext xmlns:c15="http://schemas.microsoft.com/office/drawing/2012/chart" uri="{CE6537A1-D6FC-4f65-9D91-7224C49458BB}">
                  <c15:layout>
                    <c:manualLayout>
                      <c:w val="0.21384364709525694"/>
                      <c:h val="0.18363431723466608"/>
                    </c:manualLayout>
                  </c15:layout>
                </c:ext>
                <c:ext xmlns:c16="http://schemas.microsoft.com/office/drawing/2014/chart" uri="{C3380CC4-5D6E-409C-BE32-E72D297353CC}">
                  <c16:uniqueId val="{00000000-26D2-464F-A364-0FB72910A773}"/>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P6'!$L$22:$L$31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P6'!$N$22:$N$31</c:f>
              <c:numCache>
                <c:formatCode>_-"$"* #,##0_-;\-"$"* #,##0_-;_-"$"* "-"??_-;_-@_-</c:formatCode>
                <c:ptCount val="10"/>
                <c:pt idx="0">
                  <c:v>1686.7461913076143</c:v>
                </c:pt>
                <c:pt idx="1">
                  <c:v>1801.7495734472063</c:v>
                </c:pt>
                <c:pt idx="2">
                  <c:v>1799.3281259623432</c:v>
                </c:pt>
                <c:pt idx="3">
                  <c:v>1825.4115663539042</c:v>
                </c:pt>
                <c:pt idx="4">
                  <c:v>2154.8134019505524</c:v>
                </c:pt>
                <c:pt idx="5">
                  <c:v>2716.817555221669</c:v>
                </c:pt>
                <c:pt idx="6">
                  <c:v>2928.1148018149902</c:v>
                </c:pt>
                <c:pt idx="7">
                  <c:v>2831.8108755563189</c:v>
                </c:pt>
                <c:pt idx="8">
                  <c:v>2539.3871149787442</c:v>
                </c:pt>
                <c:pt idx="9">
                  <c:v>2625.4332698746143</c:v>
                </c:pt>
              </c:numCache>
            </c:numRef>
          </c:val>
          <c:smooth val="0"/>
          <c:extLst>
            <c:ext xmlns:c16="http://schemas.microsoft.com/office/drawing/2014/chart" uri="{C3380CC4-5D6E-409C-BE32-E72D297353CC}">
              <c16:uniqueId val="{00000001-26D2-464F-A364-0FB72910A773}"/>
            </c:ext>
          </c:extLst>
        </c:ser>
        <c:ser>
          <c:idx val="2"/>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1.8249777464181239E-3"/>
                  <c:y val="-0.11034093482456407"/>
                </c:manualLayout>
              </c:layout>
              <c:showLegendKey val="0"/>
              <c:showVal val="1"/>
              <c:showCatName val="0"/>
              <c:showSerName val="0"/>
              <c:showPercent val="0"/>
              <c:showBubbleSize val="0"/>
              <c:extLst>
                <c:ext xmlns:c15="http://schemas.microsoft.com/office/drawing/2012/chart" uri="{CE6537A1-D6FC-4f65-9D91-7224C49458BB}">
                  <c15:layout>
                    <c:manualLayout>
                      <c:w val="0.23387581423398521"/>
                      <c:h val="0.18363431723466608"/>
                    </c:manualLayout>
                  </c15:layout>
                </c:ext>
                <c:ext xmlns:c16="http://schemas.microsoft.com/office/drawing/2014/chart" uri="{C3380CC4-5D6E-409C-BE32-E72D297353CC}">
                  <c16:uniqueId val="{00000002-26D2-464F-A364-0FB72910A773}"/>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 Ending - P6'!$L$22:$L$31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P6'!$O$22:$O$31</c:f>
              <c:numCache>
                <c:formatCode>_-"$"* #,##0_-;\-"$"* #,##0_-;_-"$"* "-"??_-;_-@_-</c:formatCode>
                <c:ptCount val="10"/>
                <c:pt idx="0">
                  <c:v>2504.1807259010257</c:v>
                </c:pt>
                <c:pt idx="1">
                  <c:v>2655.9596551001046</c:v>
                </c:pt>
                <c:pt idx="2">
                  <c:v>2703.749005671546</c:v>
                </c:pt>
                <c:pt idx="3">
                  <c:v>2721.0319247980296</c:v>
                </c:pt>
                <c:pt idx="4">
                  <c:v>2922.3121519457691</c:v>
                </c:pt>
                <c:pt idx="5">
                  <c:v>3657.3953811623428</c:v>
                </c:pt>
                <c:pt idx="6">
                  <c:v>3930.3205095701769</c:v>
                </c:pt>
                <c:pt idx="7">
                  <c:v>3868.9743179007955</c:v>
                </c:pt>
                <c:pt idx="8">
                  <c:v>3488.2535176075016</c:v>
                </c:pt>
                <c:pt idx="9">
                  <c:v>3686.3956402469057</c:v>
                </c:pt>
              </c:numCache>
            </c:numRef>
          </c:val>
          <c:smooth val="0"/>
          <c:extLst>
            <c:ext xmlns:c16="http://schemas.microsoft.com/office/drawing/2014/chart" uri="{C3380CC4-5D6E-409C-BE32-E72D297353CC}">
              <c16:uniqueId val="{00000003-26D2-464F-A364-0FB72910A773}"/>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tx1"/>
                    </a:solidFill>
                    <a:ln w="9525">
                      <a:solidFill>
                        <a:schemeClr val="tx1"/>
                      </a:solidFill>
                    </a:ln>
                    <a:effectLst/>
                  </c:spPr>
                </c:marker>
                <c:dLbls>
                  <c:dLbl>
                    <c:idx val="4"/>
                    <c:layout>
                      <c:manualLayout>
                        <c:x val="-3.0864197530865328E-3"/>
                        <c:y val="-0.1273405290630806"/>
                      </c:manualLayout>
                    </c:layout>
                    <c:numFmt formatCode="&quot;$&quot;#,##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uri="{CE6537A1-D6FC-4f65-9D91-7224C49458BB}">
                        <c15:layout>
                          <c:manualLayout>
                            <c:w val="0.27098716827063285"/>
                            <c:h val="0.12131115633017781"/>
                          </c:manualLayout>
                        </c15:layout>
                      </c:ext>
                      <c:ext xmlns:c16="http://schemas.microsoft.com/office/drawing/2014/chart" uri="{C3380CC4-5D6E-409C-BE32-E72D297353CC}">
                        <c16:uniqueId val="{00000004-26D2-464F-A364-0FB72910A7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'Year Ending - P6'!$L$22:$L$31</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P6'!$M$22:$M$31</c15:sqref>
                        </c15:formulaRef>
                      </c:ext>
                    </c:extLst>
                    <c:numCache>
                      <c:formatCode>_-"$"* #,##0_-;\-"$"* #,##0_-;_-"$"* "-"??_-;_-@_-</c:formatCode>
                      <c:ptCount val="10"/>
                      <c:pt idx="0">
                        <c:v>1732.1861898055797</c:v>
                      </c:pt>
                      <c:pt idx="1">
                        <c:v>1848.1834512968373</c:v>
                      </c:pt>
                      <c:pt idx="2">
                        <c:v>1864.5584463062153</c:v>
                      </c:pt>
                      <c:pt idx="3">
                        <c:v>1881.1925288631999</c:v>
                      </c:pt>
                      <c:pt idx="4">
                        <c:v>2280.5928258347431</c:v>
                      </c:pt>
                      <c:pt idx="5">
                        <c:v>2719.6508239873838</c:v>
                      </c:pt>
                      <c:pt idx="6">
                        <c:v>2917.1206542456898</c:v>
                      </c:pt>
                      <c:pt idx="7">
                        <c:v>2888.2828133459584</c:v>
                      </c:pt>
                      <c:pt idx="8">
                        <c:v>2604.1519132621916</c:v>
                      </c:pt>
                      <c:pt idx="9">
                        <c:v>2677.0515615224926</c:v>
                      </c:pt>
                    </c:numCache>
                  </c:numRef>
                </c:val>
                <c:smooth val="0"/>
                <c:extLst>
                  <c:ext xmlns:c16="http://schemas.microsoft.com/office/drawing/2014/chart" uri="{C3380CC4-5D6E-409C-BE32-E72D297353CC}">
                    <c16:uniqueId val="{00000005-26D2-464F-A364-0FB72910A773}"/>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 ending September</a:t>
                </a:r>
              </a:p>
            </c:rich>
          </c:tx>
          <c:layout>
            <c:manualLayout>
              <c:xMode val="edge"/>
              <c:yMode val="edge"/>
              <c:x val="0.28453714920250345"/>
              <c:y val="0.8692950009155832"/>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45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ajorUnit val="1000"/>
        <c:minorUnit val="1000"/>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47282226649274"/>
          <c:y val="8.9395016907316924E-2"/>
          <c:w val="0.70027282626240639"/>
          <c:h val="0.64917868412515856"/>
        </c:manualLayout>
      </c:layout>
      <c:lineChart>
        <c:grouping val="standard"/>
        <c:varyColors val="0"/>
        <c:ser>
          <c:idx val="1"/>
          <c:order val="1"/>
          <c:spPr>
            <a:ln w="28575" cap="rnd">
              <a:solidFill>
                <a:schemeClr val="tx1"/>
              </a:solidFill>
              <a:round/>
            </a:ln>
            <a:effectLst/>
          </c:spPr>
          <c:marker>
            <c:symbol val="circle"/>
            <c:size val="5"/>
            <c:spPr>
              <a:solidFill>
                <a:schemeClr val="tx1"/>
              </a:solidFill>
              <a:ln w="9525">
                <a:solidFill>
                  <a:schemeClr val="tx1"/>
                </a:solidFill>
              </a:ln>
              <a:effectLst/>
            </c:spPr>
          </c:marker>
          <c:dLbls>
            <c:dLbl>
              <c:idx val="9"/>
              <c:layout>
                <c:manualLayout>
                  <c:x val="0"/>
                  <c:y val="8.2397003745318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B4-4022-8B75-D957E294B5E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P6'!$L$34:$L$43</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P6'!$N$34:$N$43</c:f>
              <c:numCache>
                <c:formatCode>_-"$"* #,##0_-;\-"$"* #,##0_-;_-"$"* "-"??_-;_-@_-</c:formatCode>
                <c:ptCount val="10"/>
                <c:pt idx="0">
                  <c:v>209.88311759081273</c:v>
                </c:pt>
                <c:pt idx="1">
                  <c:v>222.33559920569419</c:v>
                </c:pt>
                <c:pt idx="2">
                  <c:v>236.38169230727127</c:v>
                </c:pt>
                <c:pt idx="3">
                  <c:v>238.43450446365333</c:v>
                </c:pt>
                <c:pt idx="4">
                  <c:v>249.86096996366996</c:v>
                </c:pt>
                <c:pt idx="5">
                  <c:v>254.50446402277208</c:v>
                </c:pt>
                <c:pt idx="6">
                  <c:v>325.28482196609292</c:v>
                </c:pt>
                <c:pt idx="7">
                  <c:v>294.07657139271191</c:v>
                </c:pt>
                <c:pt idx="8">
                  <c:v>274.15793236795986</c:v>
                </c:pt>
                <c:pt idx="9">
                  <c:v>292.14584418793345</c:v>
                </c:pt>
              </c:numCache>
            </c:numRef>
          </c:val>
          <c:smooth val="0"/>
          <c:extLst>
            <c:ext xmlns:c16="http://schemas.microsoft.com/office/drawing/2014/chart" uri="{C3380CC4-5D6E-409C-BE32-E72D297353CC}">
              <c16:uniqueId val="{00000001-FFB4-4022-8B75-D957E294B5E3}"/>
            </c:ext>
          </c:extLst>
        </c:ser>
        <c:ser>
          <c:idx val="2"/>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0"/>
                  <c:y val="-6.74157303370786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B4-4022-8B75-D957E294B5E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P6'!$L$34:$L$43</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P6'!$O$34:$O$43</c:f>
              <c:numCache>
                <c:formatCode>_-"$"* #,##0_-;\-"$"* #,##0_-;_-"$"* "-"??_-;_-@_-</c:formatCode>
                <c:ptCount val="10"/>
                <c:pt idx="0">
                  <c:v>278.17393142566641</c:v>
                </c:pt>
                <c:pt idx="1">
                  <c:v>291.73880877491297</c:v>
                </c:pt>
                <c:pt idx="2">
                  <c:v>299.55515429734044</c:v>
                </c:pt>
                <c:pt idx="3">
                  <c:v>294.53868321649236</c:v>
                </c:pt>
                <c:pt idx="4">
                  <c:v>320.33543568100714</c:v>
                </c:pt>
                <c:pt idx="5">
                  <c:v>344.89526387561938</c:v>
                </c:pt>
                <c:pt idx="6">
                  <c:v>410.31336070240343</c:v>
                </c:pt>
                <c:pt idx="7">
                  <c:v>368.63301259241092</c:v>
                </c:pt>
                <c:pt idx="8">
                  <c:v>364.77334134121094</c:v>
                </c:pt>
                <c:pt idx="9">
                  <c:v>389.05680811176427</c:v>
                </c:pt>
              </c:numCache>
            </c:numRef>
          </c:val>
          <c:smooth val="0"/>
          <c:extLst>
            <c:ext xmlns:c16="http://schemas.microsoft.com/office/drawing/2014/chart" uri="{C3380CC4-5D6E-409C-BE32-E72D297353CC}">
              <c16:uniqueId val="{00000003-FFB4-4022-8B75-D957E294B5E3}"/>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tx1"/>
                    </a:solidFill>
                    <a:ln w="9525">
                      <a:solidFill>
                        <a:schemeClr val="tx1"/>
                      </a:solidFill>
                    </a:ln>
                    <a:effectLst/>
                  </c:spPr>
                </c:marker>
                <c:cat>
                  <c:numRef>
                    <c:extLst>
                      <c:ext uri="{02D57815-91ED-43cb-92C2-25804820EDAC}">
                        <c15:formulaRef>
                          <c15:sqref>'Year Ending - P6'!$L$34:$L$43</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P6'!$M$34:$M$43</c15:sqref>
                        </c15:formulaRef>
                      </c:ext>
                    </c:extLst>
                    <c:numCache>
                      <c:formatCode>_-"$"* #,##0_-;\-"$"* #,##0_-;_-"$"* "-"??_-;_-@_-</c:formatCode>
                      <c:ptCount val="10"/>
                      <c:pt idx="0">
                        <c:v>200.84986952462572</c:v>
                      </c:pt>
                      <c:pt idx="1">
                        <c:v>216.55154619958503</c:v>
                      </c:pt>
                      <c:pt idx="2">
                        <c:v>227.05833737726655</c:v>
                      </c:pt>
                      <c:pt idx="3">
                        <c:v>233.95148132103367</c:v>
                      </c:pt>
                      <c:pt idx="4">
                        <c:v>248.85052612264832</c:v>
                      </c:pt>
                      <c:pt idx="5">
                        <c:v>253.29467382507315</c:v>
                      </c:pt>
                      <c:pt idx="6">
                        <c:v>311.8356467855391</c:v>
                      </c:pt>
                      <c:pt idx="7">
                        <c:v>297.12587682483473</c:v>
                      </c:pt>
                      <c:pt idx="8">
                        <c:v>271.85980725521068</c:v>
                      </c:pt>
                      <c:pt idx="9">
                        <c:v>284.47665875247327</c:v>
                      </c:pt>
                    </c:numCache>
                  </c:numRef>
                </c:val>
                <c:smooth val="0"/>
                <c:extLst>
                  <c:ext xmlns:c16="http://schemas.microsoft.com/office/drawing/2014/chart" uri="{C3380CC4-5D6E-409C-BE32-E72D297353CC}">
                    <c16:uniqueId val="{00000004-FFB4-4022-8B75-D957E294B5E3}"/>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 ending</a:t>
                </a:r>
                <a:r>
                  <a:rPr lang="en-AU" baseline="0"/>
                  <a:t> September</a:t>
                </a:r>
                <a:endParaRPr lang="en-AU"/>
              </a:p>
            </c:rich>
          </c:tx>
          <c:layout>
            <c:manualLayout>
              <c:xMode val="edge"/>
              <c:yMode val="edge"/>
              <c:x val="0.29094740561275995"/>
              <c:y val="0.8692949867753017"/>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AU"/>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500"/>
          <c:min val="0"/>
        </c:scaling>
        <c:delete val="0"/>
        <c:axPos val="l"/>
        <c:title>
          <c:tx>
            <c:rich>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AU" dirty="0"/>
              </a:p>
              <a:p>
                <a:pPr>
                  <a:defRPr/>
                </a:pPr>
                <a:endParaRPr lang="en-AU" dirty="0"/>
              </a:p>
            </c:rich>
          </c:tx>
          <c:overlay val="0"/>
          <c:spPr>
            <a:noFill/>
            <a:ln>
              <a:noFill/>
            </a:ln>
            <a:effectLst/>
          </c:spPr>
          <c:txPr>
            <a:bodyPr rot="-54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AU"/>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ajorUnit val="100"/>
        <c:minorUnit val="100"/>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68887542903288"/>
          <c:y val="0.11442213834627163"/>
          <c:w val="0.73205683424187362"/>
          <c:h val="0.64206682545584015"/>
        </c:manualLayout>
      </c:layout>
      <c:lineChart>
        <c:grouping val="standard"/>
        <c:varyColors val="0"/>
        <c:ser>
          <c:idx val="1"/>
          <c:order val="1"/>
          <c:spPr>
            <a:ln w="28575" cap="rnd">
              <a:solidFill>
                <a:schemeClr val="tx1"/>
              </a:solidFill>
              <a:round/>
            </a:ln>
            <a:effectLst/>
          </c:spPr>
          <c:marker>
            <c:symbol val="circle"/>
            <c:size val="5"/>
            <c:spPr>
              <a:solidFill>
                <a:schemeClr val="tx1"/>
              </a:solidFill>
              <a:ln w="9525">
                <a:solidFill>
                  <a:schemeClr val="tx1"/>
                </a:solidFill>
              </a:ln>
              <a:effectLst/>
            </c:spPr>
          </c:marker>
          <c:dLbls>
            <c:dLbl>
              <c:idx val="9"/>
              <c:layout>
                <c:manualLayout>
                  <c:x val="-2.2633483392035544E-16"/>
                  <c:y val="6.741573033707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0D-461B-807A-1614A7887C2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P6'!$L$47:$L$56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P6'!$N$47:$N$56</c:f>
              <c:numCache>
                <c:formatCode>0.0</c:formatCode>
                <c:ptCount val="10"/>
                <c:pt idx="0">
                  <c:v>8.0365977534033384</c:v>
                </c:pt>
                <c:pt idx="1">
                  <c:v>8.1037385820536745</c:v>
                </c:pt>
                <c:pt idx="2">
                  <c:v>7.6119605896695521</c:v>
                </c:pt>
                <c:pt idx="3">
                  <c:v>7.6558196577298139</c:v>
                </c:pt>
                <c:pt idx="4">
                  <c:v>8.6240496155276443</c:v>
                </c:pt>
                <c:pt idx="5">
                  <c:v>10.674930852995091</c:v>
                </c:pt>
                <c:pt idx="6">
                  <c:v>9.0016951424810436</c:v>
                </c:pt>
                <c:pt idx="7">
                  <c:v>9.6295018067750071</c:v>
                </c:pt>
                <c:pt idx="8">
                  <c:v>9.2624973242449062</c:v>
                </c:pt>
                <c:pt idx="9">
                  <c:v>8.9867212630473308</c:v>
                </c:pt>
              </c:numCache>
            </c:numRef>
          </c:val>
          <c:smooth val="0"/>
          <c:extLst>
            <c:ext xmlns:c16="http://schemas.microsoft.com/office/drawing/2014/chart" uri="{C3380CC4-5D6E-409C-BE32-E72D297353CC}">
              <c16:uniqueId val="{00000001-620D-461B-807A-1614A7887C24}"/>
            </c:ext>
          </c:extLst>
        </c:ser>
        <c:ser>
          <c:idx val="2"/>
          <c:order val="2"/>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9"/>
              <c:layout>
                <c:manualLayout>
                  <c:x val="-2.2633483392035544E-16"/>
                  <c:y val="-7.4906367041198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0D-461B-807A-1614A7887C2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'Year Ending - P6'!$L$47:$L$56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'Year Ending - P6'!$O$47:$O$56</c:f>
              <c:numCache>
                <c:formatCode>0.0</c:formatCode>
                <c:ptCount val="10"/>
                <c:pt idx="0">
                  <c:v>9.0022120802868724</c:v>
                </c:pt>
                <c:pt idx="1">
                  <c:v>9.103895591584708</c:v>
                </c:pt>
                <c:pt idx="2">
                  <c:v>9.0258804326490978</c:v>
                </c:pt>
                <c:pt idx="3">
                  <c:v>9.2382837292648983</c:v>
                </c:pt>
                <c:pt idx="4">
                  <c:v>9.1226627667125584</c:v>
                </c:pt>
                <c:pt idx="5">
                  <c:v>10.60436533707033</c:v>
                </c:pt>
                <c:pt idx="6">
                  <c:v>9.5788265408710469</c:v>
                </c:pt>
                <c:pt idx="7">
                  <c:v>10.495463471088065</c:v>
                </c:pt>
                <c:pt idx="8">
                  <c:v>9.562797283326061</c:v>
                </c:pt>
                <c:pt idx="9">
                  <c:v>9.4752117515648671</c:v>
                </c:pt>
              </c:numCache>
            </c:numRef>
          </c:val>
          <c:smooth val="0"/>
          <c:extLst>
            <c:ext xmlns:c16="http://schemas.microsoft.com/office/drawing/2014/chart" uri="{C3380CC4-5D6E-409C-BE32-E72D297353CC}">
              <c16:uniqueId val="{00000003-620D-461B-807A-1614A7887C24}"/>
            </c:ext>
          </c:extLst>
        </c:ser>
        <c:dLbls>
          <c:showLegendKey val="0"/>
          <c:showVal val="0"/>
          <c:showCatName val="0"/>
          <c:showSerName val="0"/>
          <c:showPercent val="0"/>
          <c:showBubbleSize val="0"/>
        </c:dLbls>
        <c:marker val="1"/>
        <c:smooth val="0"/>
        <c:axId val="178790639"/>
        <c:axId val="4262463"/>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tx1"/>
                    </a:solidFill>
                    <a:ln w="9525">
                      <a:solidFill>
                        <a:schemeClr val="tx1"/>
                      </a:solidFill>
                    </a:ln>
                    <a:effectLst/>
                  </c:spPr>
                </c:marker>
                <c:cat>
                  <c:numRef>
                    <c:extLst>
                      <c:ext uri="{02D57815-91ED-43cb-92C2-25804820EDAC}">
                        <c15:formulaRef>
                          <c15:sqref>'Year Ending - P6'!$L$47:$L$56</c15:sqref>
                        </c15:formulaRef>
                      </c:ext>
                    </c:extLst>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extLst>
                      <c:ext uri="{02D57815-91ED-43cb-92C2-25804820EDAC}">
                        <c15:formulaRef>
                          <c15:sqref>'Year Ending - P6'!$M$47:$M$56</c15:sqref>
                        </c15:formulaRef>
                      </c:ext>
                    </c:extLst>
                    <c:numCache>
                      <c:formatCode>0.0</c:formatCode>
                      <c:ptCount val="10"/>
                      <c:pt idx="0">
                        <c:v>8.6242833709842195</c:v>
                      </c:pt>
                      <c:pt idx="1">
                        <c:v>8.5346121222956146</c:v>
                      </c:pt>
                      <c:pt idx="2">
                        <c:v>8.2118034855869499</c:v>
                      </c:pt>
                      <c:pt idx="3">
                        <c:v>8.0409515607288835</c:v>
                      </c:pt>
                      <c:pt idx="4">
                        <c:v>9.1645087569986963</c:v>
                      </c:pt>
                      <c:pt idx="5">
                        <c:v>10.737102296377504</c:v>
                      </c:pt>
                      <c:pt idx="6">
                        <c:v>9.3546734772497047</c:v>
                      </c:pt>
                      <c:pt idx="7">
                        <c:v>9.7207380394158456</c:v>
                      </c:pt>
                      <c:pt idx="8">
                        <c:v>9.5790250848575127</c:v>
                      </c:pt>
                      <c:pt idx="9">
                        <c:v>9.4104436309898762</c:v>
                      </c:pt>
                    </c:numCache>
                  </c:numRef>
                </c:val>
                <c:smooth val="0"/>
                <c:extLst>
                  <c:ext xmlns:c16="http://schemas.microsoft.com/office/drawing/2014/chart" uri="{C3380CC4-5D6E-409C-BE32-E72D297353CC}">
                    <c16:uniqueId val="{00000004-620D-461B-807A-1614A7887C24}"/>
                  </c:ext>
                </c:extLst>
              </c15:ser>
            </c15:filteredLineSeries>
          </c:ext>
        </c:extLst>
      </c:lineChart>
      <c:catAx>
        <c:axId val="178790639"/>
        <c:scaling>
          <c:orientation val="minMax"/>
        </c:scaling>
        <c:delete val="0"/>
        <c:axPos val="b"/>
        <c:title>
          <c:tx>
            <c:rich>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r>
                  <a:rPr lang="en-AU"/>
                  <a:t>Year</a:t>
                </a:r>
                <a:r>
                  <a:rPr lang="en-AU" baseline="0"/>
                  <a:t> ending September</a:t>
                </a:r>
                <a:endParaRPr lang="en-AU"/>
              </a:p>
            </c:rich>
          </c:tx>
          <c:layout>
            <c:manualLayout>
              <c:xMode val="edge"/>
              <c:yMode val="edge"/>
              <c:x val="0.30376791843327278"/>
              <c:y val="0.86929518525706873"/>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AU"/>
            </a:p>
          </c:txPr>
        </c:title>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4262463"/>
        <c:crosses val="autoZero"/>
        <c:auto val="0"/>
        <c:lblAlgn val="ctr"/>
        <c:lblOffset val="100"/>
        <c:tickLblSkip val="3"/>
        <c:tickMarkSkip val="1"/>
        <c:noMultiLvlLbl val="0"/>
      </c:catAx>
      <c:valAx>
        <c:axId val="4262463"/>
        <c:scaling>
          <c:orientation val="minMax"/>
          <c:max val="12"/>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1A322F"/>
                </a:solidFill>
                <a:latin typeface="Arial" panose="020B0604020202020204" pitchFamily="34" charset="0"/>
                <a:ea typeface="+mn-ea"/>
                <a:cs typeface="Arial" panose="020B0604020202020204" pitchFamily="34" charset="0"/>
              </a:defRPr>
            </a:pPr>
            <a:endParaRPr lang="en-US"/>
          </a:p>
        </c:txPr>
        <c:crossAx val="178790639"/>
        <c:crosses val="autoZero"/>
        <c:crossBetween val="between"/>
        <c:majorUnit val="2"/>
        <c:minorUnit val="2"/>
      </c:valAx>
      <c:spPr>
        <a:noFill/>
        <a:ln w="25400">
          <a:noFill/>
        </a:ln>
        <a:effectLst/>
      </c:spPr>
    </c:plotArea>
    <c:plotVisOnly val="1"/>
    <c:dispBlanksAs val="gap"/>
    <c:showDLblsOverMax val="0"/>
    <c:extLst/>
  </c:chart>
  <c:spPr>
    <a:noFill/>
    <a:ln w="9525" cap="flat" cmpd="sng" algn="ctr">
      <a:noFill/>
      <a:round/>
    </a:ln>
    <a:effectLst/>
  </c:spPr>
  <c:txPr>
    <a:bodyPr/>
    <a:lstStyle/>
    <a:p>
      <a:pPr>
        <a:defRPr sz="800">
          <a:solidFill>
            <a:srgbClr val="1A322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7619047619048"/>
          <c:y val="0.11793650793650794"/>
          <c:w val="0.75908730158730153"/>
          <c:h val="0.75908730158730153"/>
        </c:manualLayout>
      </c:layout>
      <c:doughnutChart>
        <c:varyColors val="1"/>
        <c:ser>
          <c:idx val="0"/>
          <c:order val="0"/>
          <c:tx>
            <c:strRef>
              <c:f>Sheet1!$B$1</c:f>
              <c:strCache>
                <c:ptCount val="1"/>
                <c:pt idx="0">
                  <c:v>Sales</c:v>
                </c:pt>
              </c:strCache>
            </c:strRef>
          </c:tx>
          <c:spPr>
            <a:solidFill>
              <a:schemeClr val="accent6">
                <a:lumMod val="50000"/>
              </a:schemeClr>
            </a:solidFill>
          </c:spPr>
          <c:dPt>
            <c:idx val="0"/>
            <c:bubble3D val="0"/>
            <c:spPr>
              <a:solidFill>
                <a:srgbClr val="1A322F"/>
              </a:solidFill>
              <a:ln w="19050">
                <a:solidFill>
                  <a:schemeClr val="lt1"/>
                </a:solidFill>
              </a:ln>
              <a:effectLst/>
            </c:spPr>
            <c:extLst>
              <c:ext xmlns:c16="http://schemas.microsoft.com/office/drawing/2014/chart" uri="{C3380CC4-5D6E-409C-BE32-E72D297353CC}">
                <c16:uniqueId val="{00000001-6F27-4EE3-96C1-ADF9BBB02F3A}"/>
              </c:ext>
            </c:extLst>
          </c:dPt>
          <c:dPt>
            <c:idx val="1"/>
            <c:bubble3D val="0"/>
            <c:spPr>
              <a:solidFill>
                <a:srgbClr val="C0C7C2"/>
              </a:solidFill>
              <a:ln w="19050">
                <a:solidFill>
                  <a:schemeClr val="lt1"/>
                </a:solidFill>
              </a:ln>
              <a:effectLst/>
            </c:spPr>
            <c:extLst>
              <c:ext xmlns:c16="http://schemas.microsoft.com/office/drawing/2014/chart" uri="{C3380CC4-5D6E-409C-BE32-E72D297353CC}">
                <c16:uniqueId val="{00000003-6F27-4EE3-96C1-ADF9BBB02F3A}"/>
              </c:ext>
            </c:extLst>
          </c:dPt>
          <c:dPt>
            <c:idx val="2"/>
            <c:bubble3D val="0"/>
            <c:spPr>
              <a:solidFill>
                <a:srgbClr val="6C8174"/>
              </a:solidFill>
              <a:ln w="19050">
                <a:solidFill>
                  <a:schemeClr val="lt1"/>
                </a:solidFill>
              </a:ln>
              <a:effectLst/>
            </c:spPr>
            <c:extLst>
              <c:ext xmlns:c16="http://schemas.microsoft.com/office/drawing/2014/chart" uri="{C3380CC4-5D6E-409C-BE32-E72D297353CC}">
                <c16:uniqueId val="{00000005-6F27-4EE3-96C1-ADF9BBB02F3A}"/>
              </c:ext>
            </c:extLst>
          </c:dPt>
          <c:dPt>
            <c:idx val="3"/>
            <c:bubble3D val="0"/>
            <c:spPr>
              <a:solidFill>
                <a:srgbClr val="55622B"/>
              </a:solidFill>
              <a:ln w="19050">
                <a:solidFill>
                  <a:schemeClr val="lt1"/>
                </a:solidFill>
              </a:ln>
              <a:effectLst/>
            </c:spPr>
            <c:extLst>
              <c:ext xmlns:c16="http://schemas.microsoft.com/office/drawing/2014/chart" uri="{C3380CC4-5D6E-409C-BE32-E72D297353CC}">
                <c16:uniqueId val="{00000007-6F27-4EE3-96C1-ADF9BBB02F3A}"/>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6F27-4EE3-96C1-ADF9BBB02F3A}"/>
              </c:ext>
            </c:extLst>
          </c:dPt>
          <c:dPt>
            <c:idx val="5"/>
            <c:bubble3D val="0"/>
            <c:spPr>
              <a:solidFill>
                <a:srgbClr val="9DA9A0"/>
              </a:solidFill>
              <a:ln w="19050">
                <a:solidFill>
                  <a:schemeClr val="lt1"/>
                </a:solidFill>
              </a:ln>
              <a:effectLst/>
            </c:spPr>
            <c:extLst>
              <c:ext xmlns:c16="http://schemas.microsoft.com/office/drawing/2014/chart" uri="{C3380CC4-5D6E-409C-BE32-E72D297353CC}">
                <c16:uniqueId val="{0000000B-6F27-4EE3-96C1-ADF9BBB02F3A}"/>
              </c:ext>
            </c:extLst>
          </c:dPt>
          <c:dPt>
            <c:idx val="6"/>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D-6F27-4EE3-96C1-ADF9BBB02F3A}"/>
              </c:ext>
            </c:extLst>
          </c:dPt>
          <c:dLbls>
            <c:dLbl>
              <c:idx val="0"/>
              <c:layout>
                <c:manualLayout>
                  <c:x val="0.1261392857142857"/>
                  <c:y val="-6.055158730158734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F27-4EE3-96C1-ADF9BBB02F3A}"/>
                </c:ext>
              </c:extLst>
            </c:dLbl>
            <c:dLbl>
              <c:idx val="1"/>
              <c:layout>
                <c:manualLayout>
                  <c:x val="-3.6899206349206348E-2"/>
                  <c:y val="0.1111472222222222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F27-4EE3-96C1-ADF9BBB02F3A}"/>
                </c:ext>
              </c:extLst>
            </c:dLbl>
            <c:dLbl>
              <c:idx val="2"/>
              <c:layout>
                <c:manualLayout>
                  <c:x val="-0.1084718253968254"/>
                  <c:y val="-9.103611111111110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F27-4EE3-96C1-ADF9BBB02F3A}"/>
                </c:ext>
              </c:extLst>
            </c:dLbl>
            <c:dLbl>
              <c:idx val="3"/>
              <c:layout>
                <c:manualLayout>
                  <c:x val="-8.790634920634921E-2"/>
                  <c:y val="-8.744484126984129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F27-4EE3-96C1-ADF9BBB02F3A}"/>
                </c:ext>
              </c:extLst>
            </c:dLbl>
            <c:dLbl>
              <c:idx val="4"/>
              <c:layout>
                <c:manualLayout>
                  <c:x val="-5.0232307943824231E-2"/>
                  <c:y val="-0.1196143348832828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6F27-4EE3-96C1-ADF9BBB02F3A}"/>
                </c:ext>
              </c:extLst>
            </c:dLbl>
            <c:dLbl>
              <c:idx val="5"/>
              <c:layout>
                <c:manualLayout>
                  <c:x val="-3.5277777777777734E-2"/>
                  <c:y val="-0.1037107142857142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6F27-4EE3-96C1-ADF9BBB02F3A}"/>
                </c:ext>
              </c:extLst>
            </c:dLbl>
            <c:dLbl>
              <c:idx val="6"/>
              <c:layout>
                <c:manualLayout>
                  <c:x val="3.6738492063491973E-2"/>
                  <c:y val="-0.1120051587301587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6F27-4EE3-96C1-ADF9BBB02F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Sheet1!$A$2:$A$8</c:f>
              <c:strCache>
                <c:ptCount val="7"/>
                <c:pt idx="0">
                  <c:v>VIC</c:v>
                </c:pt>
                <c:pt idx="1">
                  <c:v>NSW</c:v>
                </c:pt>
                <c:pt idx="2">
                  <c:v>QLD</c:v>
                </c:pt>
                <c:pt idx="3">
                  <c:v>SA</c:v>
                </c:pt>
                <c:pt idx="4">
                  <c:v>WA</c:v>
                </c:pt>
                <c:pt idx="5">
                  <c:v>ACT</c:v>
                </c:pt>
                <c:pt idx="6">
                  <c:v>NT</c:v>
                </c:pt>
              </c:strCache>
            </c:strRef>
          </c:cat>
          <c:val>
            <c:numRef>
              <c:f>Sheet1!$B$2:$B$8</c:f>
              <c:numCache>
                <c:formatCode>0.0%</c:formatCode>
                <c:ptCount val="7"/>
                <c:pt idx="0">
                  <c:v>0.38100000000000001</c:v>
                </c:pt>
                <c:pt idx="1">
                  <c:v>0.26700000000000002</c:v>
                </c:pt>
                <c:pt idx="2">
                  <c:v>0.20499999999999999</c:v>
                </c:pt>
                <c:pt idx="3">
                  <c:v>6.3E-2</c:v>
                </c:pt>
                <c:pt idx="4">
                  <c:v>5.5E-2</c:v>
                </c:pt>
                <c:pt idx="5">
                  <c:v>2.3E-2</c:v>
                </c:pt>
                <c:pt idx="6">
                  <c:v>5.0000000000000001E-3</c:v>
                </c:pt>
              </c:numCache>
            </c:numRef>
          </c:val>
          <c:extLst>
            <c:ext xmlns:c16="http://schemas.microsoft.com/office/drawing/2014/chart" uri="{C3380CC4-5D6E-409C-BE32-E72D297353CC}">
              <c16:uniqueId val="{0000000E-6F27-4EE3-96C1-ADF9BBB02F3A}"/>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13531746031743"/>
          <c:y val="0.11945595238095238"/>
          <c:w val="0.74124523809523801"/>
          <c:h val="0.74124523809523801"/>
        </c:manualLayout>
      </c:layout>
      <c:doughnutChart>
        <c:varyColors val="1"/>
        <c:ser>
          <c:idx val="0"/>
          <c:order val="0"/>
          <c:tx>
            <c:strRef>
              <c:f>Sheet1!$B$1</c:f>
              <c:strCache>
                <c:ptCount val="1"/>
                <c:pt idx="0">
                  <c:v>Spend</c:v>
                </c:pt>
              </c:strCache>
            </c:strRef>
          </c:tx>
          <c:spPr>
            <a:solidFill>
              <a:schemeClr val="accent6">
                <a:lumMod val="50000"/>
              </a:schemeClr>
            </a:solidFill>
          </c:spPr>
          <c:dPt>
            <c:idx val="0"/>
            <c:bubble3D val="0"/>
            <c:spPr>
              <a:solidFill>
                <a:srgbClr val="C0C7C2"/>
              </a:solidFill>
              <a:ln w="19050">
                <a:solidFill>
                  <a:schemeClr val="lt1"/>
                </a:solidFill>
              </a:ln>
              <a:effectLst/>
            </c:spPr>
            <c:extLst>
              <c:ext xmlns:c16="http://schemas.microsoft.com/office/drawing/2014/chart" uri="{C3380CC4-5D6E-409C-BE32-E72D297353CC}">
                <c16:uniqueId val="{00000001-CF86-4698-9E7B-989DEF76441C}"/>
              </c:ext>
            </c:extLst>
          </c:dPt>
          <c:dPt>
            <c:idx val="1"/>
            <c:bubble3D val="0"/>
            <c:spPr>
              <a:solidFill>
                <a:srgbClr val="1A322F"/>
              </a:solidFill>
              <a:ln w="19050">
                <a:solidFill>
                  <a:schemeClr val="lt1"/>
                </a:solidFill>
              </a:ln>
              <a:effectLst/>
            </c:spPr>
            <c:extLst>
              <c:ext xmlns:c16="http://schemas.microsoft.com/office/drawing/2014/chart" uri="{C3380CC4-5D6E-409C-BE32-E72D297353CC}">
                <c16:uniqueId val="{00000003-CF86-4698-9E7B-989DEF76441C}"/>
              </c:ext>
            </c:extLst>
          </c:dPt>
          <c:dPt>
            <c:idx val="2"/>
            <c:bubble3D val="0"/>
            <c:spPr>
              <a:solidFill>
                <a:srgbClr val="6C8174"/>
              </a:solidFill>
              <a:ln w="19050">
                <a:solidFill>
                  <a:schemeClr val="lt1"/>
                </a:solidFill>
              </a:ln>
              <a:effectLst/>
            </c:spPr>
            <c:extLst>
              <c:ext xmlns:c16="http://schemas.microsoft.com/office/drawing/2014/chart" uri="{C3380CC4-5D6E-409C-BE32-E72D297353CC}">
                <c16:uniqueId val="{00000005-CF86-4698-9E7B-989DEF76441C}"/>
              </c:ext>
            </c:extLst>
          </c:dPt>
          <c:dPt>
            <c:idx val="3"/>
            <c:bubble3D val="0"/>
            <c:spPr>
              <a:solidFill>
                <a:srgbClr val="55622B"/>
              </a:solidFill>
              <a:ln w="19050">
                <a:solidFill>
                  <a:schemeClr val="lt1"/>
                </a:solidFill>
              </a:ln>
              <a:effectLst/>
            </c:spPr>
            <c:extLst>
              <c:ext xmlns:c16="http://schemas.microsoft.com/office/drawing/2014/chart" uri="{C3380CC4-5D6E-409C-BE32-E72D297353CC}">
                <c16:uniqueId val="{00000007-CF86-4698-9E7B-989DEF76441C}"/>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CF86-4698-9E7B-989DEF76441C}"/>
              </c:ext>
            </c:extLst>
          </c:dPt>
          <c:dPt>
            <c:idx val="5"/>
            <c:bubble3D val="0"/>
            <c:spPr>
              <a:solidFill>
                <a:srgbClr val="9DA9A0"/>
              </a:solidFill>
              <a:ln w="19050">
                <a:solidFill>
                  <a:schemeClr val="lt1"/>
                </a:solidFill>
              </a:ln>
              <a:effectLst/>
            </c:spPr>
            <c:extLst>
              <c:ext xmlns:c16="http://schemas.microsoft.com/office/drawing/2014/chart" uri="{C3380CC4-5D6E-409C-BE32-E72D297353CC}">
                <c16:uniqueId val="{0000000B-CF86-4698-9E7B-989DEF76441C}"/>
              </c:ext>
            </c:extLst>
          </c:dPt>
          <c:dPt>
            <c:idx val="6"/>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D-CF86-4698-9E7B-989DEF76441C}"/>
              </c:ext>
            </c:extLst>
          </c:dPt>
          <c:dLbls>
            <c:dLbl>
              <c:idx val="0"/>
              <c:layout>
                <c:manualLayout>
                  <c:x val="0.11622500000000009"/>
                  <c:y val="-5.551190476190478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F86-4698-9E7B-989DEF76441C}"/>
                </c:ext>
              </c:extLst>
            </c:dLbl>
            <c:dLbl>
              <c:idx val="1"/>
              <c:layout>
                <c:manualLayout>
                  <c:x val="0.12437063492063483"/>
                  <c:y val="6.57900793650793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F86-4698-9E7B-989DEF76441C}"/>
                </c:ext>
              </c:extLst>
            </c:dLbl>
            <c:dLbl>
              <c:idx val="2"/>
              <c:layout>
                <c:manualLayout>
                  <c:x val="-0.12318412698412698"/>
                  <c:y val="2.48765873015873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F86-4698-9E7B-989DEF76441C}"/>
                </c:ext>
              </c:extLst>
            </c:dLbl>
            <c:dLbl>
              <c:idx val="3"/>
              <c:layout>
                <c:manualLayout>
                  <c:x val="-9.2946031746031749E-2"/>
                  <c:y val="-7.232579365079365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F86-4698-9E7B-989DEF76441C}"/>
                </c:ext>
              </c:extLst>
            </c:dLbl>
            <c:dLbl>
              <c:idx val="4"/>
              <c:layout>
                <c:manualLayout>
                  <c:x val="-8.0470238095238095E-2"/>
                  <c:y val="-0.1145746031746031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F86-4698-9E7B-989DEF76441C}"/>
                </c:ext>
              </c:extLst>
            </c:dLbl>
            <c:dLbl>
              <c:idx val="5"/>
              <c:layout>
                <c:manualLayout>
                  <c:x val="-4.0317460317460363E-2"/>
                  <c:y val="-0.113710317460317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F86-4698-9E7B-989DEF76441C}"/>
                </c:ext>
              </c:extLst>
            </c:dLbl>
            <c:dLbl>
              <c:idx val="6"/>
              <c:layout>
                <c:manualLayout>
                  <c:x val="4.681785714285714E-2"/>
                  <c:y val="-0.1121940476190476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CF86-4698-9E7B-989DEF76441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Sheet1!$A$2:$A$8</c:f>
              <c:strCache>
                <c:ptCount val="7"/>
                <c:pt idx="0">
                  <c:v>NSW</c:v>
                </c:pt>
                <c:pt idx="1">
                  <c:v>VIC</c:v>
                </c:pt>
                <c:pt idx="2">
                  <c:v>QLD</c:v>
                </c:pt>
                <c:pt idx="3">
                  <c:v>SA</c:v>
                </c:pt>
                <c:pt idx="4">
                  <c:v>WA</c:v>
                </c:pt>
                <c:pt idx="5">
                  <c:v>ACT</c:v>
                </c:pt>
                <c:pt idx="6">
                  <c:v>NT</c:v>
                </c:pt>
              </c:strCache>
            </c:strRef>
          </c:cat>
          <c:val>
            <c:numRef>
              <c:f>Sheet1!$B$2:$B$8</c:f>
              <c:numCache>
                <c:formatCode>0.0%</c:formatCode>
                <c:ptCount val="7"/>
                <c:pt idx="0">
                  <c:v>0.29099999999999998</c:v>
                </c:pt>
                <c:pt idx="1">
                  <c:v>0.27800000000000002</c:v>
                </c:pt>
                <c:pt idx="2">
                  <c:v>0.25900000000000001</c:v>
                </c:pt>
                <c:pt idx="3">
                  <c:v>7.3999999999999996E-2</c:v>
                </c:pt>
                <c:pt idx="4">
                  <c:v>7.3999999999999996E-2</c:v>
                </c:pt>
                <c:pt idx="5">
                  <c:v>2.1000000000000001E-2</c:v>
                </c:pt>
                <c:pt idx="6">
                  <c:v>3.0000000000000001E-3</c:v>
                </c:pt>
              </c:numCache>
            </c:numRef>
          </c:val>
          <c:extLst>
            <c:ext xmlns:c16="http://schemas.microsoft.com/office/drawing/2014/chart" uri="{C3380CC4-5D6E-409C-BE32-E72D297353CC}">
              <c16:uniqueId val="{0000000E-CF86-4698-9E7B-989DEF76441C}"/>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29643870985653"/>
          <c:y val="6.4731007218179176E-2"/>
          <c:w val="0.54970364481811285"/>
          <c:h val="0.899961170662814"/>
        </c:manualLayout>
      </c:layout>
      <c:barChart>
        <c:barDir val="bar"/>
        <c:grouping val="clustered"/>
        <c:varyColors val="0"/>
        <c:ser>
          <c:idx val="0"/>
          <c:order val="0"/>
          <c:tx>
            <c:strRef>
              <c:f>Sheet1!$B$1</c:f>
              <c:strCache>
                <c:ptCount val="1"/>
                <c:pt idx="0">
                  <c:v>Visitors</c:v>
                </c:pt>
              </c:strCache>
            </c:strRef>
          </c:tx>
          <c:spPr>
            <a:solidFill>
              <a:srgbClr val="1A32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Southern</c:v>
                </c:pt>
                <c:pt idx="1">
                  <c:v>Northern</c:v>
                </c:pt>
                <c:pt idx="2">
                  <c:v>East Coast</c:v>
                </c:pt>
                <c:pt idx="3">
                  <c:v>North West</c:v>
                </c:pt>
                <c:pt idx="4">
                  <c:v>West Coast</c:v>
                </c:pt>
              </c:strCache>
            </c:strRef>
          </c:cat>
          <c:val>
            <c:numRef>
              <c:f>Sheet1!$B$2:$B$6</c:f>
              <c:numCache>
                <c:formatCode>0%</c:formatCode>
                <c:ptCount val="5"/>
                <c:pt idx="0">
                  <c:v>0.77</c:v>
                </c:pt>
                <c:pt idx="1">
                  <c:v>0.56000000000000005</c:v>
                </c:pt>
                <c:pt idx="2">
                  <c:v>0.3</c:v>
                </c:pt>
                <c:pt idx="3">
                  <c:v>0.4</c:v>
                </c:pt>
                <c:pt idx="4">
                  <c:v>0.14000000000000001</c:v>
                </c:pt>
              </c:numCache>
            </c:numRef>
          </c:val>
          <c:extLst>
            <c:ext xmlns:c16="http://schemas.microsoft.com/office/drawing/2014/chart" uri="{C3380CC4-5D6E-409C-BE32-E72D297353CC}">
              <c16:uniqueId val="{00000000-0892-4FA1-BEC3-EF763CFA375E}"/>
            </c:ext>
          </c:extLst>
        </c:ser>
        <c:ser>
          <c:idx val="1"/>
          <c:order val="1"/>
          <c:tx>
            <c:strRef>
              <c:f>Sheet1!$C$1</c:f>
              <c:strCache>
                <c:ptCount val="1"/>
                <c:pt idx="0">
                  <c:v>Nights</c:v>
                </c:pt>
              </c:strCache>
            </c:strRef>
          </c:tx>
          <c:spPr>
            <a:solidFill>
              <a:srgbClr val="9DA9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Southern</c:v>
                </c:pt>
                <c:pt idx="1">
                  <c:v>Northern</c:v>
                </c:pt>
                <c:pt idx="2">
                  <c:v>East Coast</c:v>
                </c:pt>
                <c:pt idx="3">
                  <c:v>North West</c:v>
                </c:pt>
                <c:pt idx="4">
                  <c:v>West Coast</c:v>
                </c:pt>
              </c:strCache>
            </c:strRef>
          </c:cat>
          <c:val>
            <c:numRef>
              <c:f>Sheet1!$C$2:$C$6</c:f>
              <c:numCache>
                <c:formatCode>0%</c:formatCode>
                <c:ptCount val="5"/>
                <c:pt idx="0">
                  <c:v>0.46</c:v>
                </c:pt>
                <c:pt idx="1">
                  <c:v>0.19</c:v>
                </c:pt>
                <c:pt idx="2">
                  <c:v>0.08</c:v>
                </c:pt>
                <c:pt idx="3">
                  <c:v>0.16</c:v>
                </c:pt>
                <c:pt idx="4">
                  <c:v>0.04</c:v>
                </c:pt>
              </c:numCache>
            </c:numRef>
          </c:val>
          <c:extLst>
            <c:ext xmlns:c16="http://schemas.microsoft.com/office/drawing/2014/chart" uri="{C3380CC4-5D6E-409C-BE32-E72D297353CC}">
              <c16:uniqueId val="{00000001-0892-4FA1-BEC3-EF763CFA375E}"/>
            </c:ext>
          </c:extLst>
        </c:ser>
        <c:dLbls>
          <c:dLblPos val="outEnd"/>
          <c:showLegendKey val="0"/>
          <c:showVal val="1"/>
          <c:showCatName val="0"/>
          <c:showSerName val="0"/>
          <c:showPercent val="0"/>
          <c:showBubbleSize val="0"/>
        </c:dLbls>
        <c:gapWidth val="70"/>
        <c:axId val="689646160"/>
        <c:axId val="689651440"/>
      </c:barChart>
      <c:catAx>
        <c:axId val="689646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651440"/>
        <c:crosses val="autoZero"/>
        <c:auto val="1"/>
        <c:lblAlgn val="ctr"/>
        <c:lblOffset val="100"/>
        <c:noMultiLvlLbl val="0"/>
      </c:catAx>
      <c:valAx>
        <c:axId val="689651440"/>
        <c:scaling>
          <c:orientation val="minMax"/>
        </c:scaling>
        <c:delete val="1"/>
        <c:axPos val="t"/>
        <c:numFmt formatCode="0%" sourceLinked="1"/>
        <c:majorTickMark val="none"/>
        <c:minorTickMark val="none"/>
        <c:tickLblPos val="nextTo"/>
        <c:crossAx val="68964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61B012-108A-23C1-7FE9-C3519714A2B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ED272D3E-F636-B14E-7A2E-4C8F3E992CE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B3BEF33-3451-4717-8C12-86F2AA15A371}" type="datetime1">
              <a:rPr lang="en-AU" smtClean="0"/>
              <a:t>12/03/2026</a:t>
            </a:fld>
            <a:endParaRPr lang="en-AU"/>
          </a:p>
        </p:txBody>
      </p:sp>
      <p:sp>
        <p:nvSpPr>
          <p:cNvPr id="4" name="Footer Placeholder 3">
            <a:extLst>
              <a:ext uri="{FF2B5EF4-FFF2-40B4-BE49-F238E27FC236}">
                <a16:creationId xmlns:a16="http://schemas.microsoft.com/office/drawing/2014/main" id="{F2BEBE82-6936-7FBE-B3AA-9B46B8F5087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5495660-068E-213B-710C-5B12D4ED844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3067B4B-6CC7-45EF-8D01-3BE9D063DEAA}" type="slidenum">
              <a:rPr lang="en-AU" smtClean="0"/>
              <a:t>‹#›</a:t>
            </a:fld>
            <a:endParaRPr lang="en-AU"/>
          </a:p>
        </p:txBody>
      </p:sp>
    </p:spTree>
    <p:extLst>
      <p:ext uri="{BB962C8B-B14F-4D97-AF65-F5344CB8AC3E}">
        <p14:creationId xmlns:p14="http://schemas.microsoft.com/office/powerpoint/2010/main" val="20481077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92EB1D5-A1E2-457F-AD8E-02D311693FB4}" type="datetime1">
              <a:rPr lang="en-AU" smtClean="0"/>
              <a:t>12/03/2026</a:t>
            </a:fld>
            <a:endParaRPr lang="en-AU"/>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FC03199-86C9-42A6-9B75-EA9DD4B6110E}" type="slidenum">
              <a:rPr lang="en-AU" smtClean="0"/>
              <a:t>‹#›</a:t>
            </a:fld>
            <a:endParaRPr lang="en-AU"/>
          </a:p>
        </p:txBody>
      </p:sp>
    </p:spTree>
    <p:extLst>
      <p:ext uri="{BB962C8B-B14F-4D97-AF65-F5344CB8AC3E}">
        <p14:creationId xmlns:p14="http://schemas.microsoft.com/office/powerpoint/2010/main" val="2164750910"/>
      </p:ext>
    </p:extLst>
  </p:cSld>
  <p:clrMap bg1="lt1" tx1="dk1" bg2="lt2" tx2="dk2" accent1="accent1" accent2="accent2" accent3="accent3" accent4="accent4" accent5="accent5" accent6="accent6" hlink="hlink" folHlink="folHlink"/>
  <p:hf sldNum="0" hdr="0" ftr="0" dt="0"/>
  <p:notesStyle>
    <a:lvl1pPr marL="0" algn="l" defTabSz="452628" rtl="0" eaLnBrk="1" latinLnBrk="0" hangingPunct="1">
      <a:defRPr sz="594" kern="1200">
        <a:solidFill>
          <a:schemeClr val="tx1"/>
        </a:solidFill>
        <a:latin typeface="+mn-lt"/>
        <a:ea typeface="+mn-ea"/>
        <a:cs typeface="+mn-cs"/>
      </a:defRPr>
    </a:lvl1pPr>
    <a:lvl2pPr marL="226314" algn="l" defTabSz="452628" rtl="0" eaLnBrk="1" latinLnBrk="0" hangingPunct="1">
      <a:defRPr sz="594" kern="1200">
        <a:solidFill>
          <a:schemeClr val="tx1"/>
        </a:solidFill>
        <a:latin typeface="+mn-lt"/>
        <a:ea typeface="+mn-ea"/>
        <a:cs typeface="+mn-cs"/>
      </a:defRPr>
    </a:lvl2pPr>
    <a:lvl3pPr marL="452628" algn="l" defTabSz="452628" rtl="0" eaLnBrk="1" latinLnBrk="0" hangingPunct="1">
      <a:defRPr sz="594" kern="1200">
        <a:solidFill>
          <a:schemeClr val="tx1"/>
        </a:solidFill>
        <a:latin typeface="+mn-lt"/>
        <a:ea typeface="+mn-ea"/>
        <a:cs typeface="+mn-cs"/>
      </a:defRPr>
    </a:lvl3pPr>
    <a:lvl4pPr marL="678942" algn="l" defTabSz="452628" rtl="0" eaLnBrk="1" latinLnBrk="0" hangingPunct="1">
      <a:defRPr sz="594" kern="1200">
        <a:solidFill>
          <a:schemeClr val="tx1"/>
        </a:solidFill>
        <a:latin typeface="+mn-lt"/>
        <a:ea typeface="+mn-ea"/>
        <a:cs typeface="+mn-cs"/>
      </a:defRPr>
    </a:lvl4pPr>
    <a:lvl5pPr marL="905256" algn="l" defTabSz="452628" rtl="0" eaLnBrk="1" latinLnBrk="0" hangingPunct="1">
      <a:defRPr sz="594" kern="1200">
        <a:solidFill>
          <a:schemeClr val="tx1"/>
        </a:solidFill>
        <a:latin typeface="+mn-lt"/>
        <a:ea typeface="+mn-ea"/>
        <a:cs typeface="+mn-cs"/>
      </a:defRPr>
    </a:lvl5pPr>
    <a:lvl6pPr marL="1131570" algn="l" defTabSz="452628" rtl="0" eaLnBrk="1" latinLnBrk="0" hangingPunct="1">
      <a:defRPr sz="594" kern="1200">
        <a:solidFill>
          <a:schemeClr val="tx1"/>
        </a:solidFill>
        <a:latin typeface="+mn-lt"/>
        <a:ea typeface="+mn-ea"/>
        <a:cs typeface="+mn-cs"/>
      </a:defRPr>
    </a:lvl6pPr>
    <a:lvl7pPr marL="1357884" algn="l" defTabSz="452628" rtl="0" eaLnBrk="1" latinLnBrk="0" hangingPunct="1">
      <a:defRPr sz="594" kern="1200">
        <a:solidFill>
          <a:schemeClr val="tx1"/>
        </a:solidFill>
        <a:latin typeface="+mn-lt"/>
        <a:ea typeface="+mn-ea"/>
        <a:cs typeface="+mn-cs"/>
      </a:defRPr>
    </a:lvl7pPr>
    <a:lvl8pPr marL="1584198" algn="l" defTabSz="452628" rtl="0" eaLnBrk="1" latinLnBrk="0" hangingPunct="1">
      <a:defRPr sz="594" kern="1200">
        <a:solidFill>
          <a:schemeClr val="tx1"/>
        </a:solidFill>
        <a:latin typeface="+mn-lt"/>
        <a:ea typeface="+mn-ea"/>
        <a:cs typeface="+mn-cs"/>
      </a:defRPr>
    </a:lvl8pPr>
    <a:lvl9pPr marL="1810512" algn="l" defTabSz="452628" rtl="0" eaLnBrk="1" latinLnBrk="0" hangingPunct="1">
      <a:defRPr sz="59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76262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D7D69B-1FCB-4D1F-9A50-95A9128375FA}"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246871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EE104-A314-4458-AADD-BC6562206487}"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11293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B8F52-3404-47F6-A66A-7953FE4BA291}"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35394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41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76E53-7AA3-4354-A304-120FA0E7CE00}"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135748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CC10D-B2B9-4310-A5B1-515572E45605}"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226380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0A20A-B48F-43A9-9195-D30763B78752}" type="datetime1">
              <a:rPr lang="en-AU" smtClean="0"/>
              <a:t>12/03/2026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79127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5D3EBA91-EABC-46DA-ABDF-9D72E1B5B37F}" type="datetime1">
              <a:rPr lang="en-AU" smtClean="0"/>
              <a:t>12/03/2026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131055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A2505-0E2F-445B-B332-AC22B56AC060}" type="datetime1">
              <a:rPr lang="en-AU" smtClean="0"/>
              <a:t>12/03/2026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226447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615E86-AC91-44B0-AE4A-37DFC2C6AFE4}"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20960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7615B-2BE1-4081-8183-1FA7855E98AF}"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7E4F430-A148-4AD4-9034-208CB6127A64}" type="slidenum">
              <a:rPr lang="en-AU" smtClean="0"/>
              <a:t>‹#›</a:t>
            </a:fld>
            <a:endParaRPr lang="en-AU"/>
          </a:p>
        </p:txBody>
      </p:sp>
    </p:spTree>
    <p:extLst>
      <p:ext uri="{BB962C8B-B14F-4D97-AF65-F5344CB8AC3E}">
        <p14:creationId xmlns:p14="http://schemas.microsoft.com/office/powerpoint/2010/main" val="173795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42296-68F9-446D-B36B-DFEEF73D9355}" type="datetime1">
              <a:rPr lang="en-AU" smtClean="0"/>
              <a:t>12/03/2026</a:t>
            </a:fld>
            <a:endParaRPr lang="en-A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4F430-A148-4AD4-9034-208CB6127A64}" type="slidenum">
              <a:rPr lang="en-AU" smtClean="0"/>
              <a:t>‹#›</a:t>
            </a:fld>
            <a:endParaRPr lang="en-AU"/>
          </a:p>
        </p:txBody>
      </p:sp>
    </p:spTree>
    <p:extLst>
      <p:ext uri="{BB962C8B-B14F-4D97-AF65-F5344CB8AC3E}">
        <p14:creationId xmlns:p14="http://schemas.microsoft.com/office/powerpoint/2010/main" val="5285078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5.png"/><Relationship Id="rId7" Type="http://schemas.openxmlformats.org/officeDocument/2006/relationships/chart" Target="../charts/chart1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6.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image" Target="../media/image7.png"/><Relationship Id="rId7" Type="http://schemas.openxmlformats.org/officeDocument/2006/relationships/chart" Target="../charts/chart2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image" Target="../media/image8.jpeg"/><Relationship Id="rId7" Type="http://schemas.openxmlformats.org/officeDocument/2006/relationships/chart" Target="../charts/chart27.xml"/><Relationship Id="rId2" Type="http://schemas.openxmlformats.org/officeDocument/2006/relationships/hyperlink" Target="http://www.tvsanalyser.com.au/" TargetMode="Externa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9.png"/><Relationship Id="rId9" Type="http://schemas.openxmlformats.org/officeDocument/2006/relationships/chart" Target="../charts/char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car&#10;&#10;AI-generated content may be incorrect.">
            <a:extLst>
              <a:ext uri="{FF2B5EF4-FFF2-40B4-BE49-F238E27FC236}">
                <a16:creationId xmlns:a16="http://schemas.microsoft.com/office/drawing/2014/main" id="{90CEE2FA-E591-9AA1-D631-82819020EC6C}"/>
              </a:ext>
            </a:extLst>
          </p:cNvPr>
          <p:cNvPicPr>
            <a:picLocks noChangeAspect="1"/>
          </p:cNvPicPr>
          <p:nvPr/>
        </p:nvPicPr>
        <p:blipFill>
          <a:blip r:embed="rId2">
            <a:extLst>
              <a:ext uri="{28A0092B-C50C-407E-A947-70E740481C1C}">
                <a14:useLocalDpi xmlns:a14="http://schemas.microsoft.com/office/drawing/2010/main" val="0"/>
              </a:ext>
            </a:extLst>
          </a:blip>
          <a:srcRect r="3704"/>
          <a:stretch/>
        </p:blipFill>
        <p:spPr>
          <a:xfrm>
            <a:off x="0" y="0"/>
            <a:ext cx="9906000" cy="6858000"/>
          </a:xfrm>
          <a:prstGeom prst="rect">
            <a:avLst/>
          </a:prstGeom>
        </p:spPr>
      </p:pic>
      <p:sp>
        <p:nvSpPr>
          <p:cNvPr id="2" name="Title 1">
            <a:extLst>
              <a:ext uri="{FF2B5EF4-FFF2-40B4-BE49-F238E27FC236}">
                <a16:creationId xmlns:a16="http://schemas.microsoft.com/office/drawing/2014/main" id="{9905DAC4-F2A6-A5C3-4FEE-B2484FA5831C}"/>
              </a:ext>
            </a:extLst>
          </p:cNvPr>
          <p:cNvSpPr>
            <a:spLocks noGrp="1"/>
          </p:cNvSpPr>
          <p:nvPr>
            <p:ph type="ctrTitle"/>
          </p:nvPr>
        </p:nvSpPr>
        <p:spPr>
          <a:xfrm>
            <a:off x="239404" y="1896361"/>
            <a:ext cx="4260025" cy="2113304"/>
          </a:xfrm>
        </p:spPr>
        <p:txBody>
          <a:bodyPr>
            <a:normAutofit fontScale="90000"/>
          </a:bodyPr>
          <a:lstStyle/>
          <a:p>
            <a:pPr algn="l"/>
            <a:r>
              <a:rPr lang="en-AU" sz="3600" spc="400" dirty="0">
                <a:solidFill>
                  <a:schemeClr val="bg1"/>
                </a:solidFill>
                <a:latin typeface="Arial" panose="020B0604020202020204" pitchFamily="34" charset="0"/>
                <a:cs typeface="Arial" panose="020B0604020202020204" pitchFamily="34" charset="0"/>
              </a:rPr>
              <a:t>INTERSTATE VISITOR</a:t>
            </a:r>
            <a:br>
              <a:rPr lang="en-AU" sz="3600" spc="400" dirty="0">
                <a:solidFill>
                  <a:schemeClr val="bg1"/>
                </a:solidFill>
                <a:latin typeface="Arial" panose="020B0604020202020204" pitchFamily="34" charset="0"/>
                <a:cs typeface="Arial" panose="020B0604020202020204" pitchFamily="34" charset="0"/>
              </a:rPr>
            </a:br>
            <a:r>
              <a:rPr lang="en-AU" sz="3600" b="1" spc="400" dirty="0">
                <a:solidFill>
                  <a:schemeClr val="bg1"/>
                </a:solidFill>
                <a:latin typeface="Arial" panose="020B0604020202020204" pitchFamily="34" charset="0"/>
                <a:cs typeface="Arial" panose="020B0604020202020204" pitchFamily="34" charset="0"/>
              </a:rPr>
              <a:t>PROFILE</a:t>
            </a:r>
            <a:br>
              <a:rPr lang="en-AU" spc="400" dirty="0">
                <a:solidFill>
                  <a:schemeClr val="bg1"/>
                </a:solidFill>
              </a:rPr>
            </a:br>
            <a:endParaRPr lang="en-AU" spc="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C65032-DC60-91A3-96F0-42746B35BD58}"/>
              </a:ext>
            </a:extLst>
          </p:cNvPr>
          <p:cNvSpPr txBox="1"/>
          <p:nvPr/>
        </p:nvSpPr>
        <p:spPr>
          <a:xfrm>
            <a:off x="324390" y="3293898"/>
            <a:ext cx="2556000" cy="238036"/>
          </a:xfrm>
          <a:prstGeom prst="roundRect">
            <a:avLst>
              <a:gd name="adj" fmla="val 50000"/>
            </a:avLst>
          </a:prstGeom>
          <a:noFill/>
          <a:ln>
            <a:solidFill>
              <a:schemeClr val="bg1"/>
            </a:solidFill>
          </a:ln>
        </p:spPr>
        <p:txBody>
          <a:bodyPr wrap="square" lIns="0" tIns="0" rIns="0" bIns="0" rtlCol="0" anchor="ctr" anchorCtr="1">
            <a:spAutoFit/>
          </a:bodyPr>
          <a:lstStyle/>
          <a:p>
            <a:pPr algn="ctr"/>
            <a:r>
              <a:rPr lang="en-AU" sz="1100" dirty="0">
                <a:solidFill>
                  <a:schemeClr val="bg1"/>
                </a:solidFill>
                <a:latin typeface="Arial"/>
                <a:cs typeface="Arial"/>
              </a:rPr>
              <a:t>YEAR ENDING DECEMBER 2025</a:t>
            </a:r>
            <a:endParaRPr lang="en-US" sz="1100" dirty="0">
              <a:solidFill>
                <a:schemeClr val="bg1"/>
              </a:solidFill>
              <a:latin typeface="Arial"/>
              <a:cs typeface="Arial"/>
            </a:endParaRPr>
          </a:p>
        </p:txBody>
      </p:sp>
      <p:pic>
        <p:nvPicPr>
          <p:cNvPr id="13" name="Picture 12" descr="A black and white logo&#10;&#10;AI-generated content may be incorrect.">
            <a:extLst>
              <a:ext uri="{FF2B5EF4-FFF2-40B4-BE49-F238E27FC236}">
                <a16:creationId xmlns:a16="http://schemas.microsoft.com/office/drawing/2014/main" id="{F1874C98-13DF-5122-9243-56326EDCA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576" y="5864387"/>
            <a:ext cx="2860633" cy="646330"/>
          </a:xfrm>
          <a:prstGeom prst="rect">
            <a:avLst/>
          </a:prstGeom>
        </p:spPr>
      </p:pic>
      <p:sp>
        <p:nvSpPr>
          <p:cNvPr id="10" name="TextBox 9">
            <a:extLst>
              <a:ext uri="{FF2B5EF4-FFF2-40B4-BE49-F238E27FC236}">
                <a16:creationId xmlns:a16="http://schemas.microsoft.com/office/drawing/2014/main" id="{2F592CE1-DA0A-6EA7-7483-31AABE905FEF}"/>
              </a:ext>
            </a:extLst>
          </p:cNvPr>
          <p:cNvSpPr txBox="1"/>
          <p:nvPr/>
        </p:nvSpPr>
        <p:spPr>
          <a:xfrm>
            <a:off x="623026" y="5995349"/>
            <a:ext cx="1487570" cy="307777"/>
          </a:xfrm>
          <a:prstGeom prst="rect">
            <a:avLst/>
          </a:prstGeom>
          <a:noFill/>
        </p:spPr>
        <p:txBody>
          <a:bodyPr wrap="square" rtlCol="0">
            <a:spAutoFit/>
          </a:bodyPr>
          <a:lstStyle/>
          <a:p>
            <a:r>
              <a:rPr lang="en-AU" sz="700" dirty="0">
                <a:solidFill>
                  <a:schemeClr val="bg1"/>
                </a:solidFill>
                <a:latin typeface="Arial" panose="020B0604020202020204" pitchFamily="34" charset="0"/>
                <a:cs typeface="Arial" panose="020B0604020202020204" pitchFamily="34" charset="0"/>
              </a:rPr>
              <a:t>The Nut, Stanley</a:t>
            </a:r>
          </a:p>
          <a:p>
            <a:r>
              <a:rPr lang="en-AU" sz="700" dirty="0">
                <a:solidFill>
                  <a:schemeClr val="bg1"/>
                </a:solidFill>
                <a:latin typeface="Arial" panose="020B0604020202020204" pitchFamily="34" charset="0"/>
                <a:cs typeface="Arial" panose="020B0604020202020204" pitchFamily="34" charset="0"/>
              </a:rPr>
              <a:t>Jason Charles Hill</a:t>
            </a:r>
          </a:p>
        </p:txBody>
      </p:sp>
      <p:pic>
        <p:nvPicPr>
          <p:cNvPr id="8" name="Picture 7" descr="A white outline of a hand holding a pin&#10;&#10;AI-generated content may be incorrect.">
            <a:extLst>
              <a:ext uri="{FF2B5EF4-FFF2-40B4-BE49-F238E27FC236}">
                <a16:creationId xmlns:a16="http://schemas.microsoft.com/office/drawing/2014/main" id="{7C408009-4666-D9DF-E304-E0E6AFAB6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26" y="5969237"/>
            <a:ext cx="237600" cy="360000"/>
          </a:xfrm>
          <a:prstGeom prst="rect">
            <a:avLst/>
          </a:prstGeom>
        </p:spPr>
      </p:pic>
    </p:spTree>
    <p:extLst>
      <p:ext uri="{BB962C8B-B14F-4D97-AF65-F5344CB8AC3E}">
        <p14:creationId xmlns:p14="http://schemas.microsoft.com/office/powerpoint/2010/main" val="52494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F63786AB-3D94-9E62-7CBB-1B140752493D}"/>
              </a:ext>
            </a:extLst>
          </p:cNvPr>
          <p:cNvSpPr/>
          <p:nvPr/>
        </p:nvSpPr>
        <p:spPr>
          <a:xfrm>
            <a:off x="3856506" y="-3627"/>
            <a:ext cx="6049495" cy="2156168"/>
          </a:xfrm>
          <a:prstGeom prst="rect">
            <a:avLst/>
          </a:prstGeom>
          <a:solidFill>
            <a:srgbClr val="1A322F">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D953C9D2-B1E4-1CEC-F978-848E649A9DAF}"/>
              </a:ext>
            </a:extLst>
          </p:cNvPr>
          <p:cNvSpPr/>
          <p:nvPr/>
        </p:nvSpPr>
        <p:spPr>
          <a:xfrm>
            <a:off x="-3036" y="0"/>
            <a:ext cx="3859542" cy="6858000"/>
          </a:xfrm>
          <a:prstGeom prst="rect">
            <a:avLst/>
          </a:prstGeom>
          <a:solidFill>
            <a:srgbClr val="1A32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0CEBA7-4C46-59A0-A090-9FD6FE092410}"/>
              </a:ext>
            </a:extLst>
          </p:cNvPr>
          <p:cNvSpPr>
            <a:spLocks noGrp="1"/>
          </p:cNvSpPr>
          <p:nvPr>
            <p:ph type="title" idx="4294967295"/>
          </p:nvPr>
        </p:nvSpPr>
        <p:spPr>
          <a:xfrm>
            <a:off x="335279" y="313641"/>
            <a:ext cx="3419999" cy="256683"/>
          </a:xfrm>
          <a:prstGeom prst="rect">
            <a:avLst/>
          </a:prstGeom>
        </p:spPr>
        <p:txBody>
          <a:bodyPr>
            <a:noAutofit/>
          </a:bodyPr>
          <a:lstStyle/>
          <a:p>
            <a:r>
              <a:rPr lang="en-AU" sz="2000" b="1" spc="50">
                <a:solidFill>
                  <a:schemeClr val="bg1"/>
                </a:solidFill>
                <a:latin typeface="Baskerville Old Face" panose="02020602080505020303" pitchFamily="18" charset="0"/>
                <a:cs typeface="Arial" panose="020B0604020202020204" pitchFamily="34" charset="0"/>
              </a:rPr>
              <a:t>Year ending December 2025</a:t>
            </a:r>
          </a:p>
        </p:txBody>
      </p:sp>
      <p:sp>
        <p:nvSpPr>
          <p:cNvPr id="10" name="TextBox 9">
            <a:extLst>
              <a:ext uri="{FF2B5EF4-FFF2-40B4-BE49-F238E27FC236}">
                <a16:creationId xmlns:a16="http://schemas.microsoft.com/office/drawing/2014/main" id="{A019B7A9-91FF-A15D-0CF8-2D4E94C42939}"/>
              </a:ext>
            </a:extLst>
          </p:cNvPr>
          <p:cNvSpPr txBox="1"/>
          <p:nvPr/>
        </p:nvSpPr>
        <p:spPr>
          <a:xfrm>
            <a:off x="335279" y="607302"/>
            <a:ext cx="2431776" cy="341632"/>
          </a:xfrm>
          <a:prstGeom prst="rect">
            <a:avLst/>
          </a:prstGeom>
          <a:noFill/>
        </p:spPr>
        <p:txBody>
          <a:bodyPr wrap="square" lIns="91440" tIns="45720" rIns="91440" bIns="45720" rtlCol="0" anchor="t">
            <a:spAutoFit/>
          </a:bodyPr>
          <a:lstStyle/>
          <a:p>
            <a:pPr defTabSz="313411">
              <a:lnSpc>
                <a:spcPct val="90000"/>
              </a:lnSpc>
            </a:pPr>
            <a:r>
              <a:rPr lang="en-AU" sz="1000" spc="50">
                <a:solidFill>
                  <a:schemeClr val="bg1"/>
                </a:solidFill>
                <a:latin typeface="Arial"/>
                <a:cs typeface="Arial"/>
              </a:rPr>
              <a:t>Tasmanian Visitor Survey</a:t>
            </a:r>
          </a:p>
          <a:p>
            <a:pPr defTabSz="313411">
              <a:lnSpc>
                <a:spcPct val="90000"/>
              </a:lnSpc>
            </a:pPr>
            <a:r>
              <a:rPr lang="en-AU" sz="800" spc="50">
                <a:solidFill>
                  <a:schemeClr val="bg1"/>
                </a:solidFill>
                <a:latin typeface="Arial" panose="020B0604020202020204" pitchFamily="34" charset="0"/>
                <a:cs typeface="Arial" panose="020B0604020202020204" pitchFamily="34" charset="0"/>
              </a:rPr>
              <a:t>Tourism Tasmania and Roy Morgan </a:t>
            </a:r>
            <a:endParaRPr lang="en-AU" sz="700" spc="5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a:latin typeface="Arial" panose="020B0604020202020204" pitchFamily="34" charset="0"/>
                <a:cs typeface="Arial" panose="020B0604020202020204" pitchFamily="34" charset="0"/>
              </a:rPr>
              <a:t>0</a:t>
            </a:r>
            <a:fld id="{47E4F430-A148-4AD4-9034-208CB6127A64}" type="slidenum">
              <a:rPr lang="en-AU" smtClean="0">
                <a:latin typeface="Arial" panose="020B0604020202020204" pitchFamily="34" charset="0"/>
                <a:cs typeface="Arial" panose="020B0604020202020204" pitchFamily="34" charset="0"/>
              </a:rPr>
              <a:pPr algn="r"/>
              <a:t>2</a:t>
            </a:fld>
            <a:endParaRPr lang="en-AU">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56D324-289B-6741-846D-F71015F4B784}"/>
              </a:ext>
            </a:extLst>
          </p:cNvPr>
          <p:cNvSpPr txBox="1"/>
          <p:nvPr/>
        </p:nvSpPr>
        <p:spPr>
          <a:xfrm>
            <a:off x="335278" y="1143316"/>
            <a:ext cx="3483064" cy="4623125"/>
          </a:xfrm>
          <a:prstGeom prst="rect">
            <a:avLst/>
          </a:prstGeom>
          <a:noFill/>
        </p:spPr>
        <p:txBody>
          <a:bodyPr wrap="square" lIns="91440" tIns="45720" rIns="91440" bIns="45720" anchor="t">
            <a:spAutoFit/>
          </a:bodyPr>
          <a:lstStyle/>
          <a:p>
            <a:pPr defTabSz="313411">
              <a:lnSpc>
                <a:spcPct val="125000"/>
              </a:lnSpc>
              <a:spcAft>
                <a:spcPts val="600"/>
              </a:spcAft>
            </a:pPr>
            <a:r>
              <a:rPr lang="en-AU" sz="1200" b="1" spc="50">
                <a:solidFill>
                  <a:schemeClr val="bg1"/>
                </a:solidFill>
                <a:latin typeface="Arial"/>
                <a:cs typeface="Arial"/>
              </a:rPr>
              <a:t>INTERSTATE VISITORS</a:t>
            </a:r>
            <a:endParaRPr lang="en-AU" sz="1000" b="1" spc="50">
              <a:solidFill>
                <a:schemeClr val="bg1"/>
              </a:solidFill>
              <a:latin typeface="Arial"/>
              <a:cs typeface="Arial"/>
            </a:endParaRP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Around 88% of Tasmania’s visitors come from interstate, meaning their travel behaviours generally drive the overall trends for visitation, nights and spend.</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Mainland visitors spent $3.199 billion in Tasmania, up 11.4% (+$328.6m) on 2024 ($2.871b) and $1.09b (+52%) more than in 2019 (not adjusted for inflation).</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Tasmania welcomed a record 1.219 million interstate visitors, the highest ever for a 12‑month period, up 7.8% year‑on‑year.</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Interstate travellers are spending more per visit (+$86) and per night (+$18), though their average stay shortened by around a third of a night.</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With holiday visitors making up nearly half of interstate travel (49%), shifts in their behaviour strongly influence overall trends.</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The interstate holiday market grew 8.4% to 598,900 visitors, up 20% on 2019. Each visitor spent more on average, while their length of stay held steady, leading to a higher spend per night.</a:t>
            </a:r>
          </a:p>
          <a:p>
            <a:pPr marL="171450" indent="-171450" defTabSz="313411">
              <a:lnSpc>
                <a:spcPct val="111000"/>
              </a:lnSpc>
              <a:spcAft>
                <a:spcPts val="400"/>
              </a:spcAft>
              <a:buFont typeface="Verdana Pro Light" panose="020B0304030504040204" pitchFamily="34" charset="0"/>
              <a:buChar char="—"/>
            </a:pPr>
            <a:r>
              <a:rPr lang="en-AU" sz="1000">
                <a:solidFill>
                  <a:schemeClr val="bg1"/>
                </a:solidFill>
                <a:latin typeface="Arial"/>
                <a:cs typeface="Arial"/>
              </a:rPr>
              <a:t>All holiday key metrics rose year‑on‑year: spend +14.6%, visitation +8.4%, and nights +7.5%, underscoring Tasmania’s strong appeal in this core market.</a:t>
            </a:r>
          </a:p>
        </p:txBody>
      </p:sp>
      <p:sp>
        <p:nvSpPr>
          <p:cNvPr id="39" name="TextBox 38">
            <a:extLst>
              <a:ext uri="{FF2B5EF4-FFF2-40B4-BE49-F238E27FC236}">
                <a16:creationId xmlns:a16="http://schemas.microsoft.com/office/drawing/2014/main" id="{0D169620-0ADD-769A-91C1-443F42329B3D}"/>
              </a:ext>
            </a:extLst>
          </p:cNvPr>
          <p:cNvSpPr txBox="1"/>
          <p:nvPr/>
        </p:nvSpPr>
        <p:spPr>
          <a:xfrm>
            <a:off x="4016358" y="6444272"/>
            <a:ext cx="4749398" cy="189283"/>
          </a:xfrm>
          <a:prstGeom prst="rect">
            <a:avLst/>
          </a:prstGeom>
          <a:noFill/>
        </p:spPr>
        <p:txBody>
          <a:bodyPr wrap="square" rtlCol="0">
            <a:spAutoFit/>
          </a:bodyPr>
          <a:lstStyle/>
          <a:p>
            <a:pPr defTabSz="313411">
              <a:lnSpc>
                <a:spcPct val="90000"/>
              </a:lnSpc>
            </a:pPr>
            <a:r>
              <a:rPr lang="en-AU" sz="700">
                <a:latin typeface="Arial" panose="020B0604020202020204" pitchFamily="34" charset="0"/>
                <a:cs typeface="Arial" panose="020B0604020202020204" pitchFamily="34" charset="0"/>
              </a:rPr>
              <a:t>* ASPV – average spend per visitor. ASPN – average spend per night. ALOS – average length of stay (nights)</a:t>
            </a:r>
            <a:endParaRPr lang="en-AU" sz="6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203428F-C79F-73A5-4CDC-9C827887AC6C}"/>
              </a:ext>
            </a:extLst>
          </p:cNvPr>
          <p:cNvSpPr txBox="1"/>
          <p:nvPr/>
        </p:nvSpPr>
        <p:spPr>
          <a:xfrm>
            <a:off x="4082545" y="313641"/>
            <a:ext cx="2019692" cy="300531"/>
          </a:xfrm>
          <a:prstGeom prst="rect">
            <a:avLst/>
          </a:prstGeom>
          <a:noFill/>
        </p:spPr>
        <p:txBody>
          <a:bodyPr wrap="square">
            <a:spAutoFit/>
          </a:bodyPr>
          <a:lstStyle/>
          <a:p>
            <a:pPr defTabSz="313411">
              <a:lnSpc>
                <a:spcPct val="125000"/>
              </a:lnSpc>
            </a:pPr>
            <a:r>
              <a:rPr lang="en-AU" sz="1200" b="1" spc="50">
                <a:solidFill>
                  <a:srgbClr val="1A322F"/>
                </a:solidFill>
                <a:latin typeface="Arial" panose="020B0604020202020204" pitchFamily="34" charset="0"/>
                <a:cs typeface="Arial" panose="020B0604020202020204" pitchFamily="34" charset="0"/>
              </a:rPr>
              <a:t>INTERSTATE </a:t>
            </a:r>
            <a:r>
              <a:rPr lang="en-AU" sz="1200" spc="50">
                <a:solidFill>
                  <a:srgbClr val="1A322F"/>
                </a:solidFill>
                <a:latin typeface="Arial" panose="020B0604020202020204" pitchFamily="34" charset="0"/>
                <a:cs typeface="Arial" panose="020B0604020202020204" pitchFamily="34" charset="0"/>
              </a:rPr>
              <a:t>VISITORS</a:t>
            </a:r>
            <a:endParaRPr lang="en-AU" sz="1050" spc="50">
              <a:solidFill>
                <a:srgbClr val="1A322F"/>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936AC2A1-179E-9319-704B-69BE9C79D634}"/>
              </a:ext>
            </a:extLst>
          </p:cNvPr>
          <p:cNvSpPr txBox="1"/>
          <p:nvPr/>
        </p:nvSpPr>
        <p:spPr>
          <a:xfrm>
            <a:off x="4209795" y="2323683"/>
            <a:ext cx="72138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Spend</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92" name="TextBox 91">
            <a:extLst>
              <a:ext uri="{FF2B5EF4-FFF2-40B4-BE49-F238E27FC236}">
                <a16:creationId xmlns:a16="http://schemas.microsoft.com/office/drawing/2014/main" id="{3E63B3AC-6A36-27A3-31F7-AB9BC49BC2D4}"/>
              </a:ext>
            </a:extLst>
          </p:cNvPr>
          <p:cNvSpPr txBox="1"/>
          <p:nvPr/>
        </p:nvSpPr>
        <p:spPr>
          <a:xfrm>
            <a:off x="4206248" y="2589755"/>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sp>
        <p:nvSpPr>
          <p:cNvPr id="96" name="TextBox 95">
            <a:extLst>
              <a:ext uri="{FF2B5EF4-FFF2-40B4-BE49-F238E27FC236}">
                <a16:creationId xmlns:a16="http://schemas.microsoft.com/office/drawing/2014/main" id="{F7637EE4-5A83-6849-8762-7FE7E6909A16}"/>
              </a:ext>
            </a:extLst>
          </p:cNvPr>
          <p:cNvSpPr txBox="1"/>
          <p:nvPr/>
        </p:nvSpPr>
        <p:spPr>
          <a:xfrm>
            <a:off x="6105784" y="2323683"/>
            <a:ext cx="89032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p>
        </p:txBody>
      </p:sp>
      <p:sp>
        <p:nvSpPr>
          <p:cNvPr id="97" name="TextBox 96">
            <a:extLst>
              <a:ext uri="{FF2B5EF4-FFF2-40B4-BE49-F238E27FC236}">
                <a16:creationId xmlns:a16="http://schemas.microsoft.com/office/drawing/2014/main" id="{755FF428-B156-1E87-D315-772858012C85}"/>
              </a:ext>
            </a:extLst>
          </p:cNvPr>
          <p:cNvSpPr txBox="1"/>
          <p:nvPr/>
        </p:nvSpPr>
        <p:spPr>
          <a:xfrm>
            <a:off x="6102237" y="2589755"/>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   </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sp>
        <p:nvSpPr>
          <p:cNvPr id="98" name="TextBox 97">
            <a:extLst>
              <a:ext uri="{FF2B5EF4-FFF2-40B4-BE49-F238E27FC236}">
                <a16:creationId xmlns:a16="http://schemas.microsoft.com/office/drawing/2014/main" id="{4C5EB7CC-CB47-9B08-686B-5D7848326E40}"/>
              </a:ext>
            </a:extLst>
          </p:cNvPr>
          <p:cNvSpPr txBox="1"/>
          <p:nvPr/>
        </p:nvSpPr>
        <p:spPr>
          <a:xfrm>
            <a:off x="8010477" y="2323683"/>
            <a:ext cx="72138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Nights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99" name="TextBox 98">
            <a:extLst>
              <a:ext uri="{FF2B5EF4-FFF2-40B4-BE49-F238E27FC236}">
                <a16:creationId xmlns:a16="http://schemas.microsoft.com/office/drawing/2014/main" id="{0263026E-B99D-81F8-5AF5-D620D72062B1}"/>
              </a:ext>
            </a:extLst>
          </p:cNvPr>
          <p:cNvSpPr txBox="1"/>
          <p:nvPr/>
        </p:nvSpPr>
        <p:spPr>
          <a:xfrm>
            <a:off x="8006930" y="2589755"/>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sp>
        <p:nvSpPr>
          <p:cNvPr id="103" name="TextBox 102">
            <a:extLst>
              <a:ext uri="{FF2B5EF4-FFF2-40B4-BE49-F238E27FC236}">
                <a16:creationId xmlns:a16="http://schemas.microsoft.com/office/drawing/2014/main" id="{B90F476B-204D-6B47-8D60-7FE00B1BDCD3}"/>
              </a:ext>
            </a:extLst>
          </p:cNvPr>
          <p:cNvSpPr txBox="1"/>
          <p:nvPr/>
        </p:nvSpPr>
        <p:spPr>
          <a:xfrm>
            <a:off x="4153507" y="4382921"/>
            <a:ext cx="72138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ASPV</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04" name="TextBox 103">
            <a:extLst>
              <a:ext uri="{FF2B5EF4-FFF2-40B4-BE49-F238E27FC236}">
                <a16:creationId xmlns:a16="http://schemas.microsoft.com/office/drawing/2014/main" id="{3EDB8AA9-7638-DF51-EA72-BB00DF82496F}"/>
              </a:ext>
            </a:extLst>
          </p:cNvPr>
          <p:cNvSpPr txBox="1"/>
          <p:nvPr/>
        </p:nvSpPr>
        <p:spPr>
          <a:xfrm>
            <a:off x="4149960" y="4648993"/>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sp>
        <p:nvSpPr>
          <p:cNvPr id="105" name="TextBox 104">
            <a:extLst>
              <a:ext uri="{FF2B5EF4-FFF2-40B4-BE49-F238E27FC236}">
                <a16:creationId xmlns:a16="http://schemas.microsoft.com/office/drawing/2014/main" id="{2BEA4DD7-848D-A9FB-D651-B47A9F4B2798}"/>
              </a:ext>
            </a:extLst>
          </p:cNvPr>
          <p:cNvSpPr txBox="1"/>
          <p:nvPr/>
        </p:nvSpPr>
        <p:spPr>
          <a:xfrm>
            <a:off x="6049496" y="4382921"/>
            <a:ext cx="89032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ASPN</a:t>
            </a:r>
          </a:p>
        </p:txBody>
      </p:sp>
      <p:sp>
        <p:nvSpPr>
          <p:cNvPr id="106" name="TextBox 105">
            <a:extLst>
              <a:ext uri="{FF2B5EF4-FFF2-40B4-BE49-F238E27FC236}">
                <a16:creationId xmlns:a16="http://schemas.microsoft.com/office/drawing/2014/main" id="{6C0539A4-C3DA-5B18-34F5-A0802BA6DAB2}"/>
              </a:ext>
            </a:extLst>
          </p:cNvPr>
          <p:cNvSpPr txBox="1"/>
          <p:nvPr/>
        </p:nvSpPr>
        <p:spPr>
          <a:xfrm>
            <a:off x="6045949" y="4648993"/>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sp>
        <p:nvSpPr>
          <p:cNvPr id="107" name="TextBox 106">
            <a:extLst>
              <a:ext uri="{FF2B5EF4-FFF2-40B4-BE49-F238E27FC236}">
                <a16:creationId xmlns:a16="http://schemas.microsoft.com/office/drawing/2014/main" id="{46589BE8-E098-390E-8295-C179B9135D11}"/>
              </a:ext>
            </a:extLst>
          </p:cNvPr>
          <p:cNvSpPr txBox="1"/>
          <p:nvPr/>
        </p:nvSpPr>
        <p:spPr>
          <a:xfrm>
            <a:off x="7954189" y="4382921"/>
            <a:ext cx="721389"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ALOS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08" name="TextBox 107">
            <a:extLst>
              <a:ext uri="{FF2B5EF4-FFF2-40B4-BE49-F238E27FC236}">
                <a16:creationId xmlns:a16="http://schemas.microsoft.com/office/drawing/2014/main" id="{A2594FE0-FDE4-9F2B-263F-C2A14BBE2A21}"/>
              </a:ext>
            </a:extLst>
          </p:cNvPr>
          <p:cNvSpPr txBox="1"/>
          <p:nvPr/>
        </p:nvSpPr>
        <p:spPr>
          <a:xfrm>
            <a:off x="7950642" y="4648993"/>
            <a:ext cx="1800000" cy="18928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700">
                <a:solidFill>
                  <a:srgbClr val="1A322F"/>
                </a:solidFill>
                <a:latin typeface="Arial" panose="020B0604020202020204" pitchFamily="34" charset="0"/>
                <a:cs typeface="Arial" panose="020B0604020202020204" pitchFamily="34" charset="0"/>
              </a:rPr>
              <a:t>All visitors</a:t>
            </a:r>
            <a:r>
              <a:rPr lang="en-AU" sz="600">
                <a:solidFill>
                  <a:srgbClr val="C0C7C2"/>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600">
                <a:solidFill>
                  <a:srgbClr val="1A322F"/>
                </a:solidFill>
                <a:latin typeface="Arial" panose="020B0604020202020204" pitchFamily="34" charset="0"/>
                <a:cs typeface="Arial" panose="020B0604020202020204" pitchFamily="34" charset="0"/>
              </a:rPr>
              <a:t>Holiday</a:t>
            </a:r>
          </a:p>
        </p:txBody>
      </p:sp>
      <p:graphicFrame>
        <p:nvGraphicFramePr>
          <p:cNvPr id="111" name="Table 110">
            <a:extLst>
              <a:ext uri="{FF2B5EF4-FFF2-40B4-BE49-F238E27FC236}">
                <a16:creationId xmlns:a16="http://schemas.microsoft.com/office/drawing/2014/main" id="{3F918F80-61A4-7F0D-4BC9-C0D7BAB3E3DE}"/>
              </a:ext>
            </a:extLst>
          </p:cNvPr>
          <p:cNvGraphicFramePr>
            <a:graphicFrameLocks noGrp="1"/>
          </p:cNvGraphicFramePr>
          <p:nvPr/>
        </p:nvGraphicFramePr>
        <p:xfrm>
          <a:off x="4054520" y="706815"/>
          <a:ext cx="5653465" cy="1200700"/>
        </p:xfrm>
        <a:graphic>
          <a:graphicData uri="http://schemas.openxmlformats.org/drawingml/2006/table">
            <a:tbl>
              <a:tblPr>
                <a:tableStyleId>{5C22544A-7EE6-4342-B048-85BDC9FD1C3A}</a:tableStyleId>
              </a:tblPr>
              <a:tblGrid>
                <a:gridCol w="1112917">
                  <a:extLst>
                    <a:ext uri="{9D8B030D-6E8A-4147-A177-3AD203B41FA5}">
                      <a16:colId xmlns:a16="http://schemas.microsoft.com/office/drawing/2014/main" val="3075908115"/>
                    </a:ext>
                  </a:extLst>
                </a:gridCol>
                <a:gridCol w="856192">
                  <a:extLst>
                    <a:ext uri="{9D8B030D-6E8A-4147-A177-3AD203B41FA5}">
                      <a16:colId xmlns:a16="http://schemas.microsoft.com/office/drawing/2014/main" val="3702391485"/>
                    </a:ext>
                  </a:extLst>
                </a:gridCol>
                <a:gridCol w="856192">
                  <a:extLst>
                    <a:ext uri="{9D8B030D-6E8A-4147-A177-3AD203B41FA5}">
                      <a16:colId xmlns:a16="http://schemas.microsoft.com/office/drawing/2014/main" val="4078099580"/>
                    </a:ext>
                  </a:extLst>
                </a:gridCol>
                <a:gridCol w="856192">
                  <a:extLst>
                    <a:ext uri="{9D8B030D-6E8A-4147-A177-3AD203B41FA5}">
                      <a16:colId xmlns:a16="http://schemas.microsoft.com/office/drawing/2014/main" val="2343003666"/>
                    </a:ext>
                  </a:extLst>
                </a:gridCol>
                <a:gridCol w="657324">
                  <a:extLst>
                    <a:ext uri="{9D8B030D-6E8A-4147-A177-3AD203B41FA5}">
                      <a16:colId xmlns:a16="http://schemas.microsoft.com/office/drawing/2014/main" val="2697450178"/>
                    </a:ext>
                  </a:extLst>
                </a:gridCol>
                <a:gridCol w="657324">
                  <a:extLst>
                    <a:ext uri="{9D8B030D-6E8A-4147-A177-3AD203B41FA5}">
                      <a16:colId xmlns:a16="http://schemas.microsoft.com/office/drawing/2014/main" val="964070368"/>
                    </a:ext>
                  </a:extLst>
                </a:gridCol>
                <a:gridCol w="657324">
                  <a:extLst>
                    <a:ext uri="{9D8B030D-6E8A-4147-A177-3AD203B41FA5}">
                      <a16:colId xmlns:a16="http://schemas.microsoft.com/office/drawing/2014/main" val="310161939"/>
                    </a:ext>
                  </a:extLst>
                </a:gridCol>
              </a:tblGrid>
              <a:tr h="242950">
                <a:tc>
                  <a:txBody>
                    <a:bodyPr/>
                    <a:lstStyle/>
                    <a:p>
                      <a:pPr algn="ctr" fontAlgn="b"/>
                      <a:endParaRPr lang="en-AU" sz="1000" b="1" i="0" u="none" strike="noStrike">
                        <a:solidFill>
                          <a:schemeClr val="tx1"/>
                        </a:solidFill>
                        <a:effectLst/>
                        <a:latin typeface="Arial" panose="020B0604020202020204" pitchFamily="34" charset="0"/>
                        <a:cs typeface="Arial" panose="020B0604020202020204" pitchFamily="34" charset="0"/>
                      </a:endParaRP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SPEND</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VISITORS</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NIGHTS</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ASPV</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ASPN</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62796C"/>
                          </a:solidFill>
                          <a:effectLst/>
                          <a:latin typeface="Arial"/>
                          <a:cs typeface="Arial"/>
                        </a:rPr>
                        <a:t>ALOS</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039148"/>
                  </a:ext>
                </a:extLst>
              </a:tr>
              <a:tr h="262425">
                <a:tc>
                  <a:txBody>
                    <a:bodyPr/>
                    <a:lstStyle/>
                    <a:p>
                      <a:pPr algn="l" fontAlgn="b"/>
                      <a:r>
                        <a:rPr lang="en-AU" sz="1200" b="0" i="0" u="none" strike="noStrike">
                          <a:solidFill>
                            <a:srgbClr val="1A322F"/>
                          </a:solidFill>
                          <a:effectLst/>
                          <a:latin typeface="Baskerville Old Face"/>
                          <a:cs typeface="Arial"/>
                        </a:rPr>
                        <a:t>Interstate</a:t>
                      </a: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$3.199b</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1.219m</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10.95m</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$2,625</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$292</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9.0</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054558"/>
                  </a:ext>
                </a:extLst>
              </a:tr>
              <a:tr h="152281">
                <a:tc>
                  <a:txBody>
                    <a:bodyPr/>
                    <a:lstStyle/>
                    <a:p>
                      <a:pPr algn="r" fontAlgn="b"/>
                      <a:r>
                        <a:rPr lang="en-AU" sz="700" b="0" i="0" u="none" strike="noStrike">
                          <a:solidFill>
                            <a:srgbClr val="1A322F"/>
                          </a:solidFill>
                          <a:effectLst/>
                          <a:latin typeface="Arial"/>
                          <a:cs typeface="Arial"/>
                        </a:rPr>
                        <a:t>Change from 2024</a:t>
                      </a:r>
                      <a:endParaRPr lang="en-US"/>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11.4%</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 </a:t>
                      </a:r>
                      <a:r>
                        <a:rPr lang="en-AU" sz="900" b="0" i="0" u="none" strike="noStrike">
                          <a:solidFill>
                            <a:srgbClr val="1A322F"/>
                          </a:solidFill>
                          <a:effectLst/>
                          <a:latin typeface="Arial"/>
                          <a:cs typeface="Arial"/>
                        </a:rPr>
                        <a:t>7.8%</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chemeClr val="bg1">
                              <a:lumMod val="50000"/>
                            </a:schemeClr>
                          </a:solidFill>
                          <a:latin typeface="Arial"/>
                          <a:cs typeface="Arial"/>
                        </a:rPr>
                        <a:t>►</a:t>
                      </a:r>
                      <a:r>
                        <a:rPr lang="en-AU" sz="900">
                          <a:solidFill>
                            <a:srgbClr val="6E7943"/>
                          </a:solidFill>
                          <a:latin typeface="Arial"/>
                          <a:cs typeface="Arial"/>
                        </a:rPr>
                        <a:t> -</a:t>
                      </a:r>
                      <a:r>
                        <a:rPr lang="en-AU" sz="900" b="0" i="0" u="none" strike="noStrike">
                          <a:solidFill>
                            <a:srgbClr val="1A322F"/>
                          </a:solidFill>
                          <a:effectLst/>
                          <a:latin typeface="Arial"/>
                          <a:cs typeface="Arial"/>
                        </a:rPr>
                        <a:t>0.4%</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$86</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$18</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dirty="0">
                          <a:solidFill>
                            <a:schemeClr val="bg2">
                              <a:lumMod val="50000"/>
                            </a:schemeClr>
                          </a:solidFill>
                          <a:latin typeface="Arial"/>
                          <a:cs typeface="Arial"/>
                        </a:rPr>
                        <a:t>►</a:t>
                      </a:r>
                      <a:r>
                        <a:rPr lang="en-AU" sz="900" dirty="0">
                          <a:solidFill>
                            <a:srgbClr val="C00000"/>
                          </a:solidFill>
                          <a:latin typeface="Arial"/>
                          <a:cs typeface="Arial"/>
                        </a:rPr>
                        <a:t> </a:t>
                      </a:r>
                      <a:r>
                        <a:rPr lang="en-AU" sz="900" b="0" i="0" u="none" strike="noStrike" dirty="0">
                          <a:solidFill>
                            <a:srgbClr val="1A322F"/>
                          </a:solidFill>
                          <a:effectLst/>
                          <a:latin typeface="Arial"/>
                          <a:cs typeface="Arial"/>
                        </a:rPr>
                        <a:t>-0.3</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5527457"/>
                  </a:ext>
                </a:extLst>
              </a:tr>
              <a:tr h="115842">
                <a:tc>
                  <a:txBody>
                    <a:bodyPr/>
                    <a:lstStyle/>
                    <a:p>
                      <a:pPr algn="r" fontAlgn="b"/>
                      <a:endParaRPr lang="en-AU" sz="2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AU" sz="4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357652"/>
                  </a:ext>
                </a:extLst>
              </a:tr>
              <a:tr h="274921">
                <a:tc>
                  <a:txBody>
                    <a:bodyPr/>
                    <a:lstStyle/>
                    <a:p>
                      <a:pPr algn="l" fontAlgn="b"/>
                      <a:r>
                        <a:rPr lang="en-AU" sz="1200" b="0" i="0" u="none" strike="noStrike" kern="1200">
                          <a:solidFill>
                            <a:srgbClr val="1A322F"/>
                          </a:solidFill>
                          <a:effectLst/>
                          <a:latin typeface="Baskerville Old Face"/>
                          <a:ea typeface="+mn-ea"/>
                          <a:cs typeface="Arial"/>
                        </a:rPr>
                        <a:t>Interstate holiday</a:t>
                      </a: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$2.208b</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598.9k</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5.68m</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$3,686</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$389</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9.7</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362751"/>
                  </a:ext>
                </a:extLst>
              </a:tr>
              <a:tr h="152281">
                <a:tc>
                  <a:txBody>
                    <a:bodyPr/>
                    <a:lstStyle/>
                    <a:p>
                      <a:pPr algn="r" fontAlgn="b"/>
                      <a:r>
                        <a:rPr lang="en-AU" sz="700" b="0" i="0" u="none" strike="noStrike">
                          <a:solidFill>
                            <a:srgbClr val="1A322F"/>
                          </a:solidFill>
                          <a:effectLst/>
                          <a:latin typeface="Arial"/>
                          <a:cs typeface="Arial"/>
                        </a:rPr>
                        <a:t>Change from 2024</a:t>
                      </a:r>
                      <a:endParaRPr lang="en-AU" sz="700" b="0"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14.6%</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8.4%</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7.5%</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$198</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a:solidFill>
                            <a:srgbClr val="6E7943"/>
                          </a:solidFill>
                          <a:latin typeface="Arial"/>
                          <a:cs typeface="Arial"/>
                        </a:rPr>
                        <a:t>▲</a:t>
                      </a:r>
                      <a:r>
                        <a:rPr lang="en-AU" sz="900">
                          <a:solidFill>
                            <a:srgbClr val="C00000"/>
                          </a:solidFill>
                          <a:latin typeface="Arial"/>
                          <a:cs typeface="Arial"/>
                        </a:rPr>
                        <a:t> </a:t>
                      </a:r>
                      <a:r>
                        <a:rPr lang="en-AU" sz="900" b="0" i="0" u="none" strike="noStrike">
                          <a:solidFill>
                            <a:srgbClr val="1A322F"/>
                          </a:solidFill>
                          <a:effectLst/>
                          <a:latin typeface="Arial"/>
                          <a:cs typeface="Arial"/>
                        </a:rPr>
                        <a:t>$24</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900" dirty="0">
                          <a:solidFill>
                            <a:schemeClr val="bg1">
                              <a:lumMod val="50000"/>
                            </a:schemeClr>
                          </a:solidFill>
                          <a:latin typeface="Arial"/>
                          <a:cs typeface="Arial"/>
                        </a:rPr>
                        <a:t>►</a:t>
                      </a:r>
                      <a:r>
                        <a:rPr lang="en-AU" sz="900" dirty="0">
                          <a:solidFill>
                            <a:schemeClr val="tx1"/>
                          </a:solidFill>
                          <a:latin typeface="Arial"/>
                          <a:cs typeface="Arial"/>
                        </a:rPr>
                        <a:t> -</a:t>
                      </a:r>
                      <a:r>
                        <a:rPr lang="en-AU" sz="900" b="0" i="0" u="none" strike="noStrike" dirty="0">
                          <a:solidFill>
                            <a:srgbClr val="1A322F"/>
                          </a:solidFill>
                          <a:effectLst/>
                          <a:latin typeface="Arial"/>
                          <a:cs typeface="Arial"/>
                        </a:rPr>
                        <a:t>0.1</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167138"/>
                  </a:ext>
                </a:extLst>
              </a:tr>
            </a:tbl>
          </a:graphicData>
        </a:graphic>
      </p:graphicFrame>
      <p:sp>
        <p:nvSpPr>
          <p:cNvPr id="5" name="TextBox 4">
            <a:extLst>
              <a:ext uri="{FF2B5EF4-FFF2-40B4-BE49-F238E27FC236}">
                <a16:creationId xmlns:a16="http://schemas.microsoft.com/office/drawing/2014/main" id="{ABD40045-945E-D052-8201-22D250720FFB}"/>
              </a:ext>
            </a:extLst>
          </p:cNvPr>
          <p:cNvSpPr txBox="1"/>
          <p:nvPr/>
        </p:nvSpPr>
        <p:spPr>
          <a:xfrm>
            <a:off x="497514" y="6453049"/>
            <a:ext cx="3257764" cy="189283"/>
          </a:xfrm>
          <a:prstGeom prst="rect">
            <a:avLst/>
          </a:prstGeom>
          <a:noFill/>
        </p:spPr>
        <p:txBody>
          <a:bodyPr wrap="square" rtlCol="0">
            <a:spAutoFit/>
          </a:bodyPr>
          <a:lstStyle/>
          <a:p>
            <a:pPr defTabSz="313411">
              <a:lnSpc>
                <a:spcPct val="90000"/>
              </a:lnSpc>
            </a:pPr>
            <a:r>
              <a:rPr lang="en-AU" sz="700" b="1" spc="300">
                <a:solidFill>
                  <a:schemeClr val="bg1"/>
                </a:solidFill>
                <a:latin typeface="Arial" panose="020B0604020202020204" pitchFamily="34" charset="0"/>
                <a:cs typeface="Arial" panose="020B0604020202020204" pitchFamily="34" charset="0"/>
              </a:rPr>
              <a:t>VISITOR DATA </a:t>
            </a:r>
            <a:r>
              <a:rPr lang="en-AU" sz="700" spc="300">
                <a:solidFill>
                  <a:schemeClr val="bg1"/>
                </a:solidFill>
                <a:latin typeface="Arial" panose="020B0604020202020204" pitchFamily="34" charset="0"/>
                <a:cs typeface="Arial" panose="020B0604020202020204" pitchFamily="34" charset="0"/>
              </a:rPr>
              <a:t>SNAPSHOT</a:t>
            </a:r>
            <a:endParaRPr lang="en-AU" sz="600" spc="30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7D87EBB3-D82B-410B-B9F6-302A58E4D4E5}"/>
              </a:ext>
            </a:extLst>
          </p:cNvPr>
          <p:cNvGraphicFramePr>
            <a:graphicFrameLocks/>
          </p:cNvGraphicFramePr>
          <p:nvPr/>
        </p:nvGraphicFramePr>
        <p:xfrm>
          <a:off x="3908313" y="2672659"/>
          <a:ext cx="1901942" cy="14793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89E55B6-F474-4272-87DC-431974F8B908}"/>
              </a:ext>
            </a:extLst>
          </p:cNvPr>
          <p:cNvGraphicFramePr>
            <a:graphicFrameLocks/>
          </p:cNvGraphicFramePr>
          <p:nvPr/>
        </p:nvGraphicFramePr>
        <p:xfrm>
          <a:off x="5810255" y="2679161"/>
          <a:ext cx="1901943" cy="14793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037CFBC-178B-4B60-B474-0E2C902C33C3}"/>
              </a:ext>
            </a:extLst>
          </p:cNvPr>
          <p:cNvGraphicFramePr>
            <a:graphicFrameLocks/>
          </p:cNvGraphicFramePr>
          <p:nvPr/>
        </p:nvGraphicFramePr>
        <p:xfrm>
          <a:off x="7764004" y="2680580"/>
          <a:ext cx="1901941" cy="14787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1B3C5A25-1EA1-47CE-AEC3-E42A7B87A7C3}"/>
              </a:ext>
            </a:extLst>
          </p:cNvPr>
          <p:cNvGraphicFramePr>
            <a:graphicFrameLocks/>
          </p:cNvGraphicFramePr>
          <p:nvPr/>
        </p:nvGraphicFramePr>
        <p:xfrm>
          <a:off x="3863317" y="4719682"/>
          <a:ext cx="1901941" cy="14793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E361A26A-CC3E-4829-BD98-B7F34D4987A3}"/>
              </a:ext>
            </a:extLst>
          </p:cNvPr>
          <p:cNvGraphicFramePr>
            <a:graphicFrameLocks/>
          </p:cNvGraphicFramePr>
          <p:nvPr/>
        </p:nvGraphicFramePr>
        <p:xfrm>
          <a:off x="5797308" y="4719683"/>
          <a:ext cx="1901943" cy="14793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F6C0ADC9-9ECA-4C16-B416-3B4716F6B673}"/>
              </a:ext>
            </a:extLst>
          </p:cNvPr>
          <p:cNvGraphicFramePr>
            <a:graphicFrameLocks/>
          </p:cNvGraphicFramePr>
          <p:nvPr/>
        </p:nvGraphicFramePr>
        <p:xfrm>
          <a:off x="7658855" y="4661425"/>
          <a:ext cx="1981200" cy="15223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9107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4C5388-4D8A-7A45-E481-1ADFF2EADAB7}"/>
              </a:ext>
            </a:extLst>
          </p:cNvPr>
          <p:cNvSpPr/>
          <p:nvPr/>
        </p:nvSpPr>
        <p:spPr>
          <a:xfrm>
            <a:off x="0" y="3903101"/>
            <a:ext cx="9906001" cy="2981661"/>
          </a:xfrm>
          <a:prstGeom prst="rect">
            <a:avLst/>
          </a:prstGeom>
          <a:solidFill>
            <a:srgbClr val="1A322F">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0CEBA7-4C46-59A0-A090-9FD6FE092410}"/>
              </a:ext>
            </a:extLst>
          </p:cNvPr>
          <p:cNvSpPr>
            <a:spLocks noGrp="1"/>
          </p:cNvSpPr>
          <p:nvPr>
            <p:ph type="title" idx="4294967295"/>
          </p:nvPr>
        </p:nvSpPr>
        <p:spPr>
          <a:xfrm>
            <a:off x="335279" y="313641"/>
            <a:ext cx="3573034" cy="256683"/>
          </a:xfrm>
          <a:prstGeom prst="rect">
            <a:avLst/>
          </a:prstGeom>
        </p:spPr>
        <p:txBody>
          <a:bodyPr>
            <a:noAutofit/>
          </a:bodyPr>
          <a:lstStyle/>
          <a:p>
            <a:r>
              <a:rPr lang="en-AU" sz="2000" b="1" spc="50">
                <a:solidFill>
                  <a:srgbClr val="1A322F"/>
                </a:solidFill>
                <a:latin typeface="Baskerville Old Face" panose="02020602080505020303" pitchFamily="18" charset="0"/>
                <a:cs typeface="Arial" panose="020B0604020202020204" pitchFamily="34" charset="0"/>
              </a:rPr>
              <a:t>Interstate Visitors</a:t>
            </a:r>
          </a:p>
        </p:txBody>
      </p:sp>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a:latin typeface="Arial" panose="020B0604020202020204" pitchFamily="34" charset="0"/>
                <a:cs typeface="Arial" panose="020B0604020202020204" pitchFamily="34" charset="0"/>
              </a:rPr>
              <a:t>0</a:t>
            </a:r>
            <a:fld id="{47E4F430-A148-4AD4-9034-208CB6127A64}" type="slidenum">
              <a:rPr lang="en-AU" smtClean="0">
                <a:latin typeface="Arial" panose="020B0604020202020204" pitchFamily="34" charset="0"/>
                <a:cs typeface="Arial" panose="020B0604020202020204" pitchFamily="34" charset="0"/>
              </a:rPr>
              <a:pPr algn="r"/>
              <a:t>3</a:t>
            </a:fld>
            <a:endParaRPr lang="en-AU">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F55A293-D8E5-B0AE-0850-08D88D4FB4E3}"/>
              </a:ext>
            </a:extLst>
          </p:cNvPr>
          <p:cNvSpPr txBox="1"/>
          <p:nvPr/>
        </p:nvSpPr>
        <p:spPr>
          <a:xfrm>
            <a:off x="497514" y="6453050"/>
            <a:ext cx="2714078" cy="189283"/>
          </a:xfrm>
          <a:prstGeom prst="rect">
            <a:avLst/>
          </a:prstGeom>
          <a:noFill/>
        </p:spPr>
        <p:txBody>
          <a:bodyPr wrap="square" rtlCol="0">
            <a:spAutoFit/>
          </a:bodyPr>
          <a:lstStyle/>
          <a:p>
            <a:pPr defTabSz="313411">
              <a:lnSpc>
                <a:spcPct val="90000"/>
              </a:lnSpc>
            </a:pPr>
            <a:r>
              <a:rPr lang="en-AU" sz="700" b="1" spc="300">
                <a:solidFill>
                  <a:srgbClr val="1A322F"/>
                </a:solidFill>
                <a:latin typeface="Arial" panose="020B0604020202020204" pitchFamily="34" charset="0"/>
                <a:cs typeface="Arial" panose="020B0604020202020204" pitchFamily="34" charset="0"/>
              </a:rPr>
              <a:t>VISITOR DATA </a:t>
            </a:r>
            <a:r>
              <a:rPr lang="en-AU" sz="700" spc="300">
                <a:solidFill>
                  <a:srgbClr val="1A322F"/>
                </a:solidFill>
                <a:latin typeface="Arial" panose="020B0604020202020204" pitchFamily="34" charset="0"/>
                <a:cs typeface="Arial" panose="020B0604020202020204" pitchFamily="34" charset="0"/>
              </a:rPr>
              <a:t>SNAPSHOT</a:t>
            </a:r>
            <a:endParaRPr lang="en-AU" sz="600" spc="300">
              <a:solidFill>
                <a:srgbClr val="1A322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37EDD4F-57E2-285B-61B4-129FCBF74E03}"/>
              </a:ext>
            </a:extLst>
          </p:cNvPr>
          <p:cNvSpPr txBox="1"/>
          <p:nvPr/>
        </p:nvSpPr>
        <p:spPr>
          <a:xfrm>
            <a:off x="335278" y="607302"/>
            <a:ext cx="3257763" cy="341632"/>
          </a:xfrm>
          <a:prstGeom prst="rect">
            <a:avLst/>
          </a:prstGeom>
          <a:noFill/>
        </p:spPr>
        <p:txBody>
          <a:bodyPr wrap="square" lIns="91440" tIns="45720" rIns="91440" bIns="45720" rtlCol="0" anchor="t">
            <a:spAutoFit/>
          </a:bodyPr>
          <a:lstStyle/>
          <a:p>
            <a:pPr defTabSz="313411">
              <a:lnSpc>
                <a:spcPct val="90000"/>
              </a:lnSpc>
            </a:pPr>
            <a:r>
              <a:rPr lang="en-AU" sz="1000" spc="50">
                <a:solidFill>
                  <a:srgbClr val="1A322F"/>
                </a:solidFill>
                <a:latin typeface="Arial"/>
                <a:cs typeface="Arial"/>
              </a:rPr>
              <a:t>Tasmanian Visitor Survey, YE December 2025</a:t>
            </a:r>
          </a:p>
          <a:p>
            <a:pPr defTabSz="313411">
              <a:lnSpc>
                <a:spcPct val="90000"/>
              </a:lnSpc>
            </a:pPr>
            <a:r>
              <a:rPr lang="en-AU" sz="800" spc="50">
                <a:solidFill>
                  <a:srgbClr val="1A322F"/>
                </a:solidFill>
                <a:latin typeface="Arial" panose="020B0604020202020204" pitchFamily="34" charset="0"/>
                <a:cs typeface="Arial" panose="020B0604020202020204" pitchFamily="34" charset="0"/>
              </a:rPr>
              <a:t>Tourism Tasmania and Roy Morgan </a:t>
            </a:r>
            <a:endParaRPr lang="en-AU" sz="700" spc="50">
              <a:solidFill>
                <a:srgbClr val="1A322F"/>
              </a:solidFill>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750BA2D6-3460-49D0-B2CF-178A9A4C6B5B}"/>
              </a:ext>
            </a:extLst>
          </p:cNvPr>
          <p:cNvGraphicFramePr>
            <a:graphicFrameLocks noGrp="1"/>
          </p:cNvGraphicFramePr>
          <p:nvPr/>
        </p:nvGraphicFramePr>
        <p:xfrm>
          <a:off x="335278" y="4065853"/>
          <a:ext cx="9123041" cy="2120495"/>
        </p:xfrm>
        <a:graphic>
          <a:graphicData uri="http://schemas.openxmlformats.org/drawingml/2006/table">
            <a:tbl>
              <a:tblPr>
                <a:tableStyleId>{5C22544A-7EE6-4342-B048-85BDC9FD1C3A}</a:tableStyleId>
              </a:tblPr>
              <a:tblGrid>
                <a:gridCol w="798197">
                  <a:extLst>
                    <a:ext uri="{9D8B030D-6E8A-4147-A177-3AD203B41FA5}">
                      <a16:colId xmlns:a16="http://schemas.microsoft.com/office/drawing/2014/main" val="3075908115"/>
                    </a:ext>
                  </a:extLst>
                </a:gridCol>
                <a:gridCol w="693737">
                  <a:extLst>
                    <a:ext uri="{9D8B030D-6E8A-4147-A177-3AD203B41FA5}">
                      <a16:colId xmlns:a16="http://schemas.microsoft.com/office/drawing/2014/main" val="3702391485"/>
                    </a:ext>
                  </a:extLst>
                </a:gridCol>
                <a:gridCol w="693737">
                  <a:extLst>
                    <a:ext uri="{9D8B030D-6E8A-4147-A177-3AD203B41FA5}">
                      <a16:colId xmlns:a16="http://schemas.microsoft.com/office/drawing/2014/main" val="1466569817"/>
                    </a:ext>
                  </a:extLst>
                </a:gridCol>
                <a:gridCol w="693737">
                  <a:extLst>
                    <a:ext uri="{9D8B030D-6E8A-4147-A177-3AD203B41FA5}">
                      <a16:colId xmlns:a16="http://schemas.microsoft.com/office/drawing/2014/main" val="4078099580"/>
                    </a:ext>
                  </a:extLst>
                </a:gridCol>
                <a:gridCol w="693737">
                  <a:extLst>
                    <a:ext uri="{9D8B030D-6E8A-4147-A177-3AD203B41FA5}">
                      <a16:colId xmlns:a16="http://schemas.microsoft.com/office/drawing/2014/main" val="457757484"/>
                    </a:ext>
                  </a:extLst>
                </a:gridCol>
                <a:gridCol w="693737">
                  <a:extLst>
                    <a:ext uri="{9D8B030D-6E8A-4147-A177-3AD203B41FA5}">
                      <a16:colId xmlns:a16="http://schemas.microsoft.com/office/drawing/2014/main" val="2343003666"/>
                    </a:ext>
                  </a:extLst>
                </a:gridCol>
                <a:gridCol w="693737">
                  <a:extLst>
                    <a:ext uri="{9D8B030D-6E8A-4147-A177-3AD203B41FA5}">
                      <a16:colId xmlns:a16="http://schemas.microsoft.com/office/drawing/2014/main" val="1736804731"/>
                    </a:ext>
                  </a:extLst>
                </a:gridCol>
                <a:gridCol w="693737">
                  <a:extLst>
                    <a:ext uri="{9D8B030D-6E8A-4147-A177-3AD203B41FA5}">
                      <a16:colId xmlns:a16="http://schemas.microsoft.com/office/drawing/2014/main" val="2697450178"/>
                    </a:ext>
                  </a:extLst>
                </a:gridCol>
                <a:gridCol w="693737">
                  <a:extLst>
                    <a:ext uri="{9D8B030D-6E8A-4147-A177-3AD203B41FA5}">
                      <a16:colId xmlns:a16="http://schemas.microsoft.com/office/drawing/2014/main" val="3392542399"/>
                    </a:ext>
                  </a:extLst>
                </a:gridCol>
                <a:gridCol w="693737">
                  <a:extLst>
                    <a:ext uri="{9D8B030D-6E8A-4147-A177-3AD203B41FA5}">
                      <a16:colId xmlns:a16="http://schemas.microsoft.com/office/drawing/2014/main" val="964070368"/>
                    </a:ext>
                  </a:extLst>
                </a:gridCol>
                <a:gridCol w="693737">
                  <a:extLst>
                    <a:ext uri="{9D8B030D-6E8A-4147-A177-3AD203B41FA5}">
                      <a16:colId xmlns:a16="http://schemas.microsoft.com/office/drawing/2014/main" val="3857843222"/>
                    </a:ext>
                  </a:extLst>
                </a:gridCol>
                <a:gridCol w="693737">
                  <a:extLst>
                    <a:ext uri="{9D8B030D-6E8A-4147-A177-3AD203B41FA5}">
                      <a16:colId xmlns:a16="http://schemas.microsoft.com/office/drawing/2014/main" val="310161939"/>
                    </a:ext>
                  </a:extLst>
                </a:gridCol>
                <a:gridCol w="693737">
                  <a:extLst>
                    <a:ext uri="{9D8B030D-6E8A-4147-A177-3AD203B41FA5}">
                      <a16:colId xmlns:a16="http://schemas.microsoft.com/office/drawing/2014/main" val="2544348568"/>
                    </a:ext>
                  </a:extLst>
                </a:gridCol>
              </a:tblGrid>
              <a:tr h="431215">
                <a:tc>
                  <a:txBody>
                    <a:bodyPr/>
                    <a:lstStyle/>
                    <a:p>
                      <a:pPr algn="ctr" fontAlgn="b"/>
                      <a:endParaRPr lang="en-AU" sz="1000" b="1"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SPEND </a:t>
                      </a:r>
                      <a:r>
                        <a:rPr lang="en-AU" sz="1000" b="0" i="0" u="none" strike="noStrike">
                          <a:solidFill>
                            <a:srgbClr val="1A322F"/>
                          </a:solidFill>
                          <a:effectLst/>
                          <a:latin typeface="Arial" panose="020B0604020202020204" pitchFamily="34" charset="0"/>
                          <a:cs typeface="Arial" panose="020B0604020202020204" pitchFamily="34" charset="0"/>
                        </a:rPr>
                        <a:t>(m)</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VISITORS</a:t>
                      </a:r>
                    </a:p>
                    <a:p>
                      <a:pPr algn="ctr" fontAlgn="b"/>
                      <a:r>
                        <a:rPr lang="en-AU" sz="1000" b="0" i="0" u="none" strike="noStrike">
                          <a:solidFill>
                            <a:srgbClr val="1A322F"/>
                          </a:solidFill>
                          <a:effectLst/>
                          <a:latin typeface="Arial" panose="020B0604020202020204" pitchFamily="34" charset="0"/>
                          <a:cs typeface="Arial" panose="020B0604020202020204" pitchFamily="34" charset="0"/>
                        </a:rPr>
                        <a:t>(000)</a:t>
                      </a:r>
                    </a:p>
                  </a:txBody>
                  <a:tcPr marL="4353" marR="4353" marT="4353"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NIGHTS</a:t>
                      </a:r>
                    </a:p>
                    <a:p>
                      <a:pPr algn="ctr" fontAlgn="b"/>
                      <a:r>
                        <a:rPr lang="en-AU" sz="1000" b="0" i="0" u="none" strike="noStrike">
                          <a:solidFill>
                            <a:srgbClr val="1A322F"/>
                          </a:solidFill>
                          <a:effectLst/>
                          <a:latin typeface="Arial" panose="020B0604020202020204" pitchFamily="34" charset="0"/>
                          <a:cs typeface="Arial" panose="020B0604020202020204" pitchFamily="34" charset="0"/>
                        </a:rPr>
                        <a:t>(000)</a:t>
                      </a:r>
                    </a:p>
                  </a:txBody>
                  <a:tcPr marL="4353" marR="4353" marT="4353"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ASPV</a:t>
                      </a:r>
                    </a:p>
                  </a:txBody>
                  <a:tcPr marL="4353" marR="4353" marT="4353"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ASPN</a:t>
                      </a:r>
                    </a:p>
                  </a:txBody>
                  <a:tcPr marL="4353" marR="4353" marT="4353"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panose="020B0604020202020204" pitchFamily="34" charset="0"/>
                          <a:cs typeface="Arial" panose="020B0604020202020204" pitchFamily="34" charset="0"/>
                        </a:rPr>
                        <a:t>ALOS</a:t>
                      </a:r>
                    </a:p>
                    <a:p>
                      <a:pPr algn="ctr" fontAlgn="b"/>
                      <a:r>
                        <a:rPr lang="en-AU" sz="1000" b="0" i="0" u="none" strike="noStrike">
                          <a:solidFill>
                            <a:srgbClr val="1A322F"/>
                          </a:solidFill>
                          <a:effectLst/>
                          <a:latin typeface="Arial" panose="020B0604020202020204" pitchFamily="34" charset="0"/>
                          <a:cs typeface="Arial" panose="020B0604020202020204" pitchFamily="34" charset="0"/>
                        </a:rPr>
                        <a:t>(nights)</a:t>
                      </a:r>
                    </a:p>
                  </a:txBody>
                  <a:tcPr marL="4353" marR="4353" marT="4353"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800" b="0" i="0" u="none" strike="noStrike">
                          <a:solidFill>
                            <a:srgbClr val="1A322F"/>
                          </a:solidFill>
                          <a:effectLst/>
                          <a:latin typeface="Arial" panose="020B0604020202020204" pitchFamily="34" charset="0"/>
                          <a:cs typeface="Arial" panose="020B0604020202020204" pitchFamily="34" charset="0"/>
                        </a:rPr>
                        <a:t>Change from 2024</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039148"/>
                  </a:ext>
                </a:extLst>
              </a:tr>
              <a:tr h="211160">
                <a:tc>
                  <a:txBody>
                    <a:bodyPr/>
                    <a:lstStyle/>
                    <a:p>
                      <a:pPr algn="l" fontAlgn="b"/>
                      <a:r>
                        <a:rPr lang="en-AU" sz="1100" b="0" i="0" u="none" strike="noStrike">
                          <a:solidFill>
                            <a:srgbClr val="000000"/>
                          </a:solidFill>
                          <a:effectLst/>
                          <a:latin typeface="Arial" panose="020B0604020202020204" pitchFamily="34" charset="0"/>
                        </a:rPr>
                        <a:t>VIC</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$889.7</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13.5%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463.7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9.0%</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3,081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6.0%</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$1,919</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$77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$289</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6.6</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-0.2</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054558"/>
                  </a:ext>
                </a:extLst>
              </a:tr>
              <a:tr h="211160">
                <a:tc>
                  <a:txBody>
                    <a:bodyPr/>
                    <a:lstStyle/>
                    <a:p>
                      <a:pPr algn="l" fontAlgn="b"/>
                      <a:r>
                        <a:rPr lang="en-AU" sz="1100" b="0" i="0" u="none" strike="noStrike">
                          <a:solidFill>
                            <a:srgbClr val="000000"/>
                          </a:solidFill>
                          <a:effectLst/>
                          <a:latin typeface="Arial" panose="020B0604020202020204" pitchFamily="34" charset="0"/>
                        </a:rPr>
                        <a:t>NSW</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$932.1</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8.0%</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325.7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3.9%</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3,027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1.3%</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$2,862</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$308</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9.3</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-0.2</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5527457"/>
                  </a:ext>
                </a:extLst>
              </a:tr>
              <a:tr h="211160">
                <a:tc>
                  <a:txBody>
                    <a:bodyPr/>
                    <a:lstStyle/>
                    <a:p>
                      <a:pPr algn="l" fontAlgn="b"/>
                      <a:r>
                        <a:rPr lang="en-AU" sz="1100" b="0" i="0" u="none" strike="noStrike">
                          <a:solidFill>
                            <a:srgbClr val="000000"/>
                          </a:solidFill>
                          <a:effectLst/>
                          <a:latin typeface="Arial" panose="020B0604020202020204" pitchFamily="34" charset="0"/>
                        </a:rPr>
                        <a:t>QLD</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$829.3</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18.1%</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250.1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10.6%</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2,858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$3,316</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$209</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$290</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0.1</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0488907"/>
                  </a:ext>
                </a:extLst>
              </a:tr>
              <a:tr h="211160">
                <a:tc>
                  <a:txBody>
                    <a:bodyPr/>
                    <a:lstStyle/>
                    <a:p>
                      <a:pPr algn="l" fontAlgn="b"/>
                      <a:r>
                        <a:rPr lang="en-AU" sz="1100" b="0" i="0" u="none" strike="noStrike">
                          <a:solidFill>
                            <a:srgbClr val="000000"/>
                          </a:solidFill>
                          <a:effectLst/>
                          <a:latin typeface="Arial" panose="020B0604020202020204" pitchFamily="34" charset="0"/>
                        </a:rPr>
                        <a:t>SA</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$235.5</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77.3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6.2%</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859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19.3%</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$3,047</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$346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$274</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1.2</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357652"/>
                  </a:ext>
                </a:extLst>
              </a:tr>
              <a:tr h="211160">
                <a:tc>
                  <a:txBody>
                    <a:bodyPr/>
                    <a:lstStyle/>
                    <a:p>
                      <a:pPr algn="l" fontAlgn="b"/>
                      <a:r>
                        <a:rPr lang="en-AU" sz="1100" b="0" i="0" u="none" strike="noStrike">
                          <a:solidFill>
                            <a:srgbClr val="000000"/>
                          </a:solidFill>
                          <a:effectLst/>
                          <a:latin typeface="Arial" panose="020B0604020202020204" pitchFamily="34" charset="0"/>
                        </a:rPr>
                        <a:t>WA</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$236.8</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66.9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18.9%</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833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-11.8%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$3,541</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-$737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$284</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$30</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12.5</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-4.3</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362751"/>
                  </a:ext>
                </a:extLst>
              </a:tr>
              <a:tr h="211160">
                <a:tc>
                  <a:txBody>
                    <a:bodyPr/>
                    <a:lstStyle/>
                    <a:p>
                      <a:pPr algn="l" fontAlgn="b"/>
                      <a:r>
                        <a:rPr lang="en-AU" sz="1100" b="0" i="0" u="none" strike="noStrike">
                          <a:solidFill>
                            <a:srgbClr val="000000"/>
                          </a:solidFill>
                          <a:effectLst/>
                          <a:latin typeface="Arial" panose="020B0604020202020204" pitchFamily="34" charset="0"/>
                        </a:rPr>
                        <a:t>ACT</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$65.8</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5.7%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28.5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-0.9%</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233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-7.9%</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$2,306</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$145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$282</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-0.6</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167138"/>
                  </a:ext>
                </a:extLst>
              </a:tr>
              <a:tr h="211160">
                <a:tc>
                  <a:txBody>
                    <a:bodyPr/>
                    <a:lstStyle/>
                    <a:p>
                      <a:pPr algn="l" fontAlgn="b"/>
                      <a:r>
                        <a:rPr lang="en-AU" sz="1100" b="0" i="0" u="none" strike="noStrike">
                          <a:solidFill>
                            <a:srgbClr val="000000"/>
                          </a:solidFill>
                          <a:effectLst/>
                          <a:latin typeface="Arial" panose="020B0604020202020204" pitchFamily="34" charset="0"/>
                        </a:rPr>
                        <a:t>NT^</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-56.4%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5.6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-24.0%</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dirty="0">
                          <a:solidFill>
                            <a:srgbClr val="000000"/>
                          </a:solidFill>
                          <a:effectLst/>
                          <a:latin typeface="Arial" panose="020B0604020202020204" pitchFamily="34" charset="0"/>
                        </a:rPr>
                        <a:t>57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-36.1%</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$1,699</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-$1,258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$168</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0" i="0" u="none" strike="noStrike">
                          <a:solidFill>
                            <a:srgbClr val="000000"/>
                          </a:solidFill>
                          <a:effectLst/>
                          <a:latin typeface="Arial" panose="020B0604020202020204" pitchFamily="34" charset="0"/>
                        </a:rPr>
                        <a:t>-1.9</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154773"/>
                  </a:ext>
                </a:extLst>
              </a:tr>
              <a:tr h="211160">
                <a:tc>
                  <a:txBody>
                    <a:bodyPr/>
                    <a:lstStyle/>
                    <a:p>
                      <a:pPr algn="l" fontAlgn="b"/>
                      <a:r>
                        <a:rPr lang="en-AU" sz="1100" b="1" i="0" u="none" strike="noStrike">
                          <a:solidFill>
                            <a:srgbClr val="000000"/>
                          </a:solidFill>
                          <a:effectLst/>
                          <a:latin typeface="Arial" panose="020B0604020202020204" pitchFamily="34" charset="0"/>
                        </a:rPr>
                        <a:t>AUS</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$3,199.5</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dirty="0">
                          <a:solidFill>
                            <a:srgbClr val="000000"/>
                          </a:solidFill>
                          <a:effectLst/>
                          <a:latin typeface="Arial" panose="020B0604020202020204" pitchFamily="34" charset="0"/>
                        </a:rPr>
                        <a:t>1,218.6 </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C0C7C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dirty="0">
                          <a:solidFill>
                            <a:srgbClr val="000000"/>
                          </a:solidFill>
                          <a:effectLst/>
                          <a:latin typeface="Arial" panose="020B0604020202020204" pitchFamily="34" charset="0"/>
                        </a:rPr>
                        <a:t>10,952 </a:t>
                      </a:r>
                    </a:p>
                  </a:txBody>
                  <a:tcPr marL="6350" marR="6350" marT="6350" marB="0" anchor="ctr">
                    <a:lnL w="12700" cap="flat" cmpd="sng" algn="ctr">
                      <a:solidFill>
                        <a:schemeClr val="bg1">
                          <a:lumMod val="50000"/>
                        </a:schemeClr>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4.6%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$2,625</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$86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$292</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$18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000" b="1" i="0" u="none" strike="noStrike" dirty="0">
                          <a:solidFill>
                            <a:srgbClr val="000000"/>
                          </a:solidFill>
                          <a:effectLst/>
                          <a:latin typeface="Arial" panose="020B0604020202020204" pitchFamily="34" charset="0"/>
                        </a:rPr>
                        <a:t>-0.3</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7158132"/>
                  </a:ext>
                </a:extLst>
              </a:tr>
            </a:tbl>
          </a:graphicData>
        </a:graphic>
      </p:graphicFrame>
      <p:sp>
        <p:nvSpPr>
          <p:cNvPr id="15" name="TextBox 14">
            <a:extLst>
              <a:ext uri="{FF2B5EF4-FFF2-40B4-BE49-F238E27FC236}">
                <a16:creationId xmlns:a16="http://schemas.microsoft.com/office/drawing/2014/main" id="{F8ED48E1-102E-4467-F653-0053E6A0B7C3}"/>
              </a:ext>
            </a:extLst>
          </p:cNvPr>
          <p:cNvSpPr txBox="1"/>
          <p:nvPr/>
        </p:nvSpPr>
        <p:spPr>
          <a:xfrm>
            <a:off x="3908312" y="6392018"/>
            <a:ext cx="4857444" cy="286232"/>
          </a:xfrm>
          <a:prstGeom prst="rect">
            <a:avLst/>
          </a:prstGeom>
          <a:noFill/>
        </p:spPr>
        <p:txBody>
          <a:bodyPr wrap="square" rtlCol="0">
            <a:spAutoFit/>
          </a:bodyPr>
          <a:lstStyle/>
          <a:p>
            <a:pPr defTabSz="313411">
              <a:lnSpc>
                <a:spcPct val="90000"/>
              </a:lnSpc>
            </a:pPr>
            <a:r>
              <a:rPr lang="en-AU" sz="700">
                <a:latin typeface="Arial" panose="020B0604020202020204" pitchFamily="34" charset="0"/>
                <a:cs typeface="Arial" panose="020B0604020202020204" pitchFamily="34" charset="0"/>
              </a:rPr>
              <a:t>* ASPV – average spend per visitor. ASPN – average spend per night. ALOS – average length of stay (nights)</a:t>
            </a:r>
          </a:p>
          <a:p>
            <a:pPr defTabSz="313411">
              <a:lnSpc>
                <a:spcPct val="90000"/>
              </a:lnSpc>
            </a:pPr>
            <a:r>
              <a:rPr lang="en-AU" sz="700">
                <a:latin typeface="Arial" panose="020B0604020202020204" pitchFamily="34" charset="0"/>
                <a:cs typeface="Arial" panose="020B0604020202020204" pitchFamily="34" charset="0"/>
              </a:rPr>
              <a:t>^ Changes in Northern Territory results are reflective of a reduced sample in 2025 compared to 2024</a:t>
            </a:r>
          </a:p>
        </p:txBody>
      </p:sp>
      <p:graphicFrame>
        <p:nvGraphicFramePr>
          <p:cNvPr id="17" name="Chart 16">
            <a:extLst>
              <a:ext uri="{FF2B5EF4-FFF2-40B4-BE49-F238E27FC236}">
                <a16:creationId xmlns:a16="http://schemas.microsoft.com/office/drawing/2014/main" id="{1B9EF741-B6EF-09C7-DE65-EEFBF1B018D9}"/>
              </a:ext>
            </a:extLst>
          </p:cNvPr>
          <p:cNvGraphicFramePr/>
          <p:nvPr/>
        </p:nvGraphicFramePr>
        <p:xfrm>
          <a:off x="3108008" y="1263831"/>
          <a:ext cx="252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C2E5419B-AB9B-C994-B0CA-E8D03C7497E0}"/>
              </a:ext>
            </a:extLst>
          </p:cNvPr>
          <p:cNvSpPr txBox="1"/>
          <p:nvPr/>
        </p:nvSpPr>
        <p:spPr>
          <a:xfrm>
            <a:off x="735647" y="958737"/>
            <a:ext cx="1738043"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Spend share</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9" name="TextBox 18">
            <a:extLst>
              <a:ext uri="{FF2B5EF4-FFF2-40B4-BE49-F238E27FC236}">
                <a16:creationId xmlns:a16="http://schemas.microsoft.com/office/drawing/2014/main" id="{02CA5B0B-6F69-D503-7785-D2670B8E706A}"/>
              </a:ext>
            </a:extLst>
          </p:cNvPr>
          <p:cNvSpPr txBox="1"/>
          <p:nvPr/>
        </p:nvSpPr>
        <p:spPr>
          <a:xfrm>
            <a:off x="3211592" y="958737"/>
            <a:ext cx="2258617"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 share</a:t>
            </a:r>
            <a:endParaRPr lang="en-AU" sz="1000" b="1" spc="100">
              <a:solidFill>
                <a:srgbClr val="1A322F"/>
              </a:solidFill>
              <a:latin typeface="Baskerville Old Face" panose="02020602080505020303" pitchFamily="18" charset="0"/>
              <a:cs typeface="Arial" panose="020B0604020202020204" pitchFamily="34" charset="0"/>
            </a:endParaRPr>
          </a:p>
        </p:txBody>
      </p:sp>
      <p:graphicFrame>
        <p:nvGraphicFramePr>
          <p:cNvPr id="29" name="Chart 28">
            <a:extLst>
              <a:ext uri="{FF2B5EF4-FFF2-40B4-BE49-F238E27FC236}">
                <a16:creationId xmlns:a16="http://schemas.microsoft.com/office/drawing/2014/main" id="{5B2B3966-B90E-16BD-D80D-3C39168B89F8}"/>
              </a:ext>
            </a:extLst>
          </p:cNvPr>
          <p:cNvGraphicFramePr/>
          <p:nvPr/>
        </p:nvGraphicFramePr>
        <p:xfrm>
          <a:off x="335278" y="1263831"/>
          <a:ext cx="252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Table 49">
            <a:extLst>
              <a:ext uri="{FF2B5EF4-FFF2-40B4-BE49-F238E27FC236}">
                <a16:creationId xmlns:a16="http://schemas.microsoft.com/office/drawing/2014/main" id="{914BB3AF-64EE-935D-88CA-E089D6659344}"/>
              </a:ext>
            </a:extLst>
          </p:cNvPr>
          <p:cNvGraphicFramePr>
            <a:graphicFrameLocks noGrp="1"/>
          </p:cNvGraphicFramePr>
          <p:nvPr/>
        </p:nvGraphicFramePr>
        <p:xfrm>
          <a:off x="5880738" y="1270052"/>
          <a:ext cx="3689983" cy="2120495"/>
        </p:xfrm>
        <a:graphic>
          <a:graphicData uri="http://schemas.openxmlformats.org/drawingml/2006/table">
            <a:tbl>
              <a:tblPr>
                <a:tableStyleId>{5C22544A-7EE6-4342-B048-85BDC9FD1C3A}</a:tableStyleId>
              </a:tblPr>
              <a:tblGrid>
                <a:gridCol w="690278">
                  <a:extLst>
                    <a:ext uri="{9D8B030D-6E8A-4147-A177-3AD203B41FA5}">
                      <a16:colId xmlns:a16="http://schemas.microsoft.com/office/drawing/2014/main" val="3075908115"/>
                    </a:ext>
                  </a:extLst>
                </a:gridCol>
                <a:gridCol w="599941">
                  <a:extLst>
                    <a:ext uri="{9D8B030D-6E8A-4147-A177-3AD203B41FA5}">
                      <a16:colId xmlns:a16="http://schemas.microsoft.com/office/drawing/2014/main" val="3702391485"/>
                    </a:ext>
                  </a:extLst>
                </a:gridCol>
                <a:gridCol w="599941">
                  <a:extLst>
                    <a:ext uri="{9D8B030D-6E8A-4147-A177-3AD203B41FA5}">
                      <a16:colId xmlns:a16="http://schemas.microsoft.com/office/drawing/2014/main" val="1466569817"/>
                    </a:ext>
                  </a:extLst>
                </a:gridCol>
                <a:gridCol w="599941">
                  <a:extLst>
                    <a:ext uri="{9D8B030D-6E8A-4147-A177-3AD203B41FA5}">
                      <a16:colId xmlns:a16="http://schemas.microsoft.com/office/drawing/2014/main" val="4078099580"/>
                    </a:ext>
                  </a:extLst>
                </a:gridCol>
                <a:gridCol w="599941">
                  <a:extLst>
                    <a:ext uri="{9D8B030D-6E8A-4147-A177-3AD203B41FA5}">
                      <a16:colId xmlns:a16="http://schemas.microsoft.com/office/drawing/2014/main" val="457757484"/>
                    </a:ext>
                  </a:extLst>
                </a:gridCol>
                <a:gridCol w="599941">
                  <a:extLst>
                    <a:ext uri="{9D8B030D-6E8A-4147-A177-3AD203B41FA5}">
                      <a16:colId xmlns:a16="http://schemas.microsoft.com/office/drawing/2014/main" val="2544348568"/>
                    </a:ext>
                  </a:extLst>
                </a:gridCol>
              </a:tblGrid>
              <a:tr h="431215">
                <a:tc>
                  <a:txBody>
                    <a:bodyPr/>
                    <a:lstStyle/>
                    <a:p>
                      <a:pPr algn="ctr" fontAlgn="b"/>
                      <a:endParaRPr lang="en-AU" sz="1000" b="1"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HOLIDAY</a:t>
                      </a:r>
                    </a:p>
                  </a:txBody>
                  <a:tcPr marL="4353" marR="4353" marT="435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VFR</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800" b="1" i="0" u="none" strike="noStrike">
                          <a:solidFill>
                            <a:srgbClr val="1A322F"/>
                          </a:solidFill>
                          <a:effectLst/>
                          <a:latin typeface="Arial"/>
                          <a:cs typeface="Arial"/>
                        </a:rPr>
                        <a:t>BUSINESS</a:t>
                      </a:r>
                    </a:p>
                    <a:p>
                      <a:pPr algn="ctr" fontAlgn="b"/>
                      <a:r>
                        <a:rPr lang="en-AU" sz="800" b="1" i="0" u="none" strike="noStrike">
                          <a:solidFill>
                            <a:srgbClr val="1A322F"/>
                          </a:solidFill>
                          <a:effectLst/>
                          <a:latin typeface="Arial"/>
                          <a:cs typeface="Arial"/>
                        </a:rPr>
                        <a:t>/CONF.</a:t>
                      </a:r>
                      <a:endParaRPr lang="en-AU" sz="800" b="1" i="0" u="none" strike="noStrike">
                        <a:solidFill>
                          <a:srgbClr val="1A322F"/>
                        </a:solidFill>
                        <a:effectLst/>
                        <a:latin typeface="Arial" panose="020B0604020202020204" pitchFamily="34" charset="0"/>
                        <a:cs typeface="Arial" panose="020B0604020202020204" pitchFamily="34" charset="0"/>
                      </a:endParaRPr>
                    </a:p>
                  </a:txBody>
                  <a:tcPr marL="4353" marR="4353" marT="4353"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AU" sz="1000" b="1" i="0" u="none" strike="noStrike">
                          <a:solidFill>
                            <a:srgbClr val="1A322F"/>
                          </a:solidFill>
                          <a:effectLst/>
                          <a:latin typeface="Arial"/>
                          <a:cs typeface="Arial"/>
                        </a:rPr>
                        <a:t>OTHER</a:t>
                      </a:r>
                    </a:p>
                  </a:txBody>
                  <a:tcPr marL="4353" marR="4353" marT="4353"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000" b="1" i="0" u="none" strike="noStrike">
                          <a:solidFill>
                            <a:srgbClr val="1A322F"/>
                          </a:solidFill>
                          <a:effectLst/>
                          <a:latin typeface="Arial"/>
                          <a:cs typeface="Arial"/>
                        </a:rPr>
                        <a:t>LEISURE</a:t>
                      </a:r>
                    </a:p>
                    <a:p>
                      <a:pPr marL="0" marR="0" lvl="0" indent="0" algn="ctr" defTabSz="914400" rtl="0" eaLnBrk="1" fontAlgn="b" latinLnBrk="0" hangingPunct="1">
                        <a:lnSpc>
                          <a:spcPct val="100000"/>
                        </a:lnSpc>
                        <a:spcBef>
                          <a:spcPts val="0"/>
                        </a:spcBef>
                        <a:spcAft>
                          <a:spcPts val="0"/>
                        </a:spcAft>
                        <a:buClrTx/>
                        <a:buSzTx/>
                        <a:buFontTx/>
                        <a:buNone/>
                        <a:tabLst/>
                        <a:defRPr/>
                      </a:pPr>
                      <a:r>
                        <a:rPr lang="en-AU" sz="900" b="1" i="0" u="none" strike="noStrike">
                          <a:solidFill>
                            <a:srgbClr val="1A322F"/>
                          </a:solidFill>
                          <a:effectLst/>
                          <a:latin typeface="Arial"/>
                          <a:cs typeface="Arial"/>
                        </a:rPr>
                        <a:t>HOL+VFR</a:t>
                      </a:r>
                    </a:p>
                  </a:txBody>
                  <a:tcPr marL="4353" marR="4353" marT="4353"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3007039148"/>
                  </a:ext>
                </a:extLst>
              </a:tr>
              <a:tr h="211160">
                <a:tc>
                  <a:txBody>
                    <a:bodyPr/>
                    <a:lstStyle/>
                    <a:p>
                      <a:pPr algn="l" fontAlgn="b"/>
                      <a:r>
                        <a:rPr lang="en-AU" sz="1100" b="0" i="0" u="none" strike="noStrike">
                          <a:solidFill>
                            <a:srgbClr val="000000"/>
                          </a:solidFill>
                          <a:effectLst/>
                          <a:latin typeface="Arial"/>
                        </a:rPr>
                        <a:t>VIC</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43%</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23%</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6%</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71%</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1229054558"/>
                  </a:ext>
                </a:extLst>
              </a:tr>
              <a:tr h="211160">
                <a:tc>
                  <a:txBody>
                    <a:bodyPr/>
                    <a:lstStyle/>
                    <a:p>
                      <a:pPr algn="l" fontAlgn="b"/>
                      <a:r>
                        <a:rPr lang="en-AU" sz="1100" b="0" i="0" u="none" strike="noStrike">
                          <a:solidFill>
                            <a:srgbClr val="000000"/>
                          </a:solidFill>
                          <a:effectLst/>
                          <a:latin typeface="Arial"/>
                        </a:rPr>
                        <a:t>NSW</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54%</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15%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81%</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2795527457"/>
                  </a:ext>
                </a:extLst>
              </a:tr>
              <a:tr h="211160">
                <a:tc>
                  <a:txBody>
                    <a:bodyPr/>
                    <a:lstStyle/>
                    <a:p>
                      <a:pPr algn="l" fontAlgn="b"/>
                      <a:r>
                        <a:rPr lang="en-AU" sz="1100" b="0" i="0" u="none" strike="noStrike">
                          <a:solidFill>
                            <a:srgbClr val="000000"/>
                          </a:solidFill>
                          <a:effectLst/>
                          <a:latin typeface="Arial"/>
                        </a:rPr>
                        <a:t>QLD</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53%</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14%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81%</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3120488907"/>
                  </a:ext>
                </a:extLst>
              </a:tr>
              <a:tr h="211160">
                <a:tc>
                  <a:txBody>
                    <a:bodyPr/>
                    <a:lstStyle/>
                    <a:p>
                      <a:pPr algn="l" fontAlgn="b"/>
                      <a:r>
                        <a:rPr lang="en-AU" sz="1100" b="0" i="0" u="none" strike="noStrike">
                          <a:solidFill>
                            <a:srgbClr val="000000"/>
                          </a:solidFill>
                          <a:effectLst/>
                          <a:latin typeface="Arial"/>
                        </a:rPr>
                        <a:t>SA</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53%</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20%</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77%</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2679357652"/>
                  </a:ext>
                </a:extLst>
              </a:tr>
              <a:tr h="211160">
                <a:tc>
                  <a:txBody>
                    <a:bodyPr/>
                    <a:lstStyle/>
                    <a:p>
                      <a:pPr algn="l" fontAlgn="b"/>
                      <a:r>
                        <a:rPr lang="en-AU" sz="1100" b="0" i="0" u="none" strike="noStrike">
                          <a:solidFill>
                            <a:srgbClr val="000000"/>
                          </a:solidFill>
                          <a:effectLst/>
                          <a:latin typeface="Arial"/>
                        </a:rPr>
                        <a:t>WA</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56%</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29%</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11%</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85%</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2224362751"/>
                  </a:ext>
                </a:extLst>
              </a:tr>
              <a:tr h="211160">
                <a:tc>
                  <a:txBody>
                    <a:bodyPr/>
                    <a:lstStyle/>
                    <a:p>
                      <a:pPr algn="l" fontAlgn="b"/>
                      <a:r>
                        <a:rPr lang="en-AU" sz="1100" b="0" i="0" u="none" strike="noStrike">
                          <a:solidFill>
                            <a:srgbClr val="000000"/>
                          </a:solidFill>
                          <a:effectLst/>
                          <a:latin typeface="Arial"/>
                        </a:rPr>
                        <a:t>ACT</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37%</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41%</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15%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3525167138"/>
                  </a:ext>
                </a:extLst>
              </a:tr>
              <a:tr h="211160">
                <a:tc>
                  <a:txBody>
                    <a:bodyPr/>
                    <a:lstStyle/>
                    <a:p>
                      <a:pPr algn="l" fontAlgn="b"/>
                      <a:r>
                        <a:rPr lang="en-AU" sz="1100" b="0" i="0" u="none" strike="noStrike">
                          <a:solidFill>
                            <a:srgbClr val="000000"/>
                          </a:solidFill>
                          <a:effectLst/>
                          <a:latin typeface="Arial"/>
                        </a:rPr>
                        <a:t>NT^</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49%</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42%</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7%</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0"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solidFill>
                        <a:srgbClr val="C0C7C2"/>
                      </a:solid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1503154773"/>
                  </a:ext>
                </a:extLst>
              </a:tr>
              <a:tr h="211160">
                <a:tc>
                  <a:txBody>
                    <a:bodyPr/>
                    <a:lstStyle/>
                    <a:p>
                      <a:pPr algn="l" fontAlgn="b"/>
                      <a:r>
                        <a:rPr lang="en-AU" sz="1100" b="1" i="0" u="none" strike="noStrike">
                          <a:solidFill>
                            <a:srgbClr val="000000"/>
                          </a:solidFill>
                          <a:effectLst/>
                          <a:latin typeface="Arial"/>
                        </a:rPr>
                        <a:t>AUS</a:t>
                      </a:r>
                    </a:p>
                  </a:txBody>
                  <a:tcPr marL="180000" marR="9525" marT="9525" marB="0" anchor="ctr">
                    <a:lnL w="38100" cap="flat" cmpd="sng" algn="ctr">
                      <a:noFill/>
                      <a:prstDash val="solid"/>
                      <a:round/>
                      <a:headEnd type="none" w="med" len="med"/>
                      <a:tailEnd type="none" w="med" len="med"/>
                    </a:lnL>
                    <a:lnR w="6350" cap="flat" cmpd="sng" algn="ctr">
                      <a:solidFill>
                        <a:srgbClr val="1A322F"/>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1" i="0" u="none" strike="noStrike">
                          <a:solidFill>
                            <a:srgbClr val="000000"/>
                          </a:solidFill>
                          <a:effectLst/>
                          <a:latin typeface="Arial" panose="020B0604020202020204" pitchFamily="34" charset="0"/>
                        </a:rPr>
                        <a:t>49%</a:t>
                      </a:r>
                    </a:p>
                  </a:txBody>
                  <a:tcPr marL="6350" marR="6350" marT="6350" marB="0" anchor="ctr">
                    <a:lnL w="6350" cap="flat" cmpd="sng" algn="ctr">
                      <a:solidFill>
                        <a:srgbClr val="1A322F"/>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1" i="0" u="none" strike="noStrike">
                          <a:solidFill>
                            <a:srgbClr val="000000"/>
                          </a:solidFill>
                          <a:effectLst/>
                          <a:latin typeface="Arial" panose="020B0604020202020204" pitchFamily="34" charset="0"/>
                        </a:rPr>
                        <a:t>28%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1" i="0" u="none" strike="noStrike">
                          <a:solidFill>
                            <a:srgbClr val="000000"/>
                          </a:solidFill>
                          <a:effectLst/>
                          <a:latin typeface="Arial" panose="020B0604020202020204" pitchFamily="34" charset="0"/>
                        </a:rPr>
                        <a:t>18%</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1" i="0" u="none" strike="noStrike">
                          <a:solidFill>
                            <a:srgbClr val="000000"/>
                          </a:solidFill>
                          <a:effectLst/>
                          <a:latin typeface="Arial" panose="020B0604020202020204" pitchFamily="34" charset="0"/>
                        </a:rPr>
                        <a:t>5%</a:t>
                      </a:r>
                    </a:p>
                  </a:txBody>
                  <a:tcPr marL="6350" marR="6350" marT="6350" marB="0" anchor="ctr">
                    <a:lnL w="6350" cap="flat" cmpd="sng" algn="ctr">
                      <a:solidFill>
                        <a:srgbClr val="C0C7C2"/>
                      </a:solidFill>
                      <a:prstDash val="solid"/>
                      <a:round/>
                      <a:headEnd type="none" w="med" len="med"/>
                      <a:tailEnd type="none" w="med" len="med"/>
                    </a:lnL>
                    <a:lnR w="6350" cap="flat" cmpd="sng" algn="ctr">
                      <a:solidFill>
                        <a:srgbClr val="C0C7C2"/>
                      </a:solid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AU" sz="1100" b="1" i="0" u="none" strike="noStrike">
                          <a:solidFill>
                            <a:srgbClr val="000000"/>
                          </a:solidFill>
                          <a:effectLst/>
                          <a:latin typeface="Arial" panose="020B0604020202020204" pitchFamily="34" charset="0"/>
                        </a:rPr>
                        <a:t>77%</a:t>
                      </a:r>
                    </a:p>
                  </a:txBody>
                  <a:tcPr marL="6350" marR="6350" marT="6350" marB="0" anchor="ctr">
                    <a:lnL w="6350" cap="flat" cmpd="sng" algn="ctr">
                      <a:solidFill>
                        <a:srgbClr val="C0C7C2"/>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C0C7C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4E1"/>
                    </a:solidFill>
                  </a:tcPr>
                </a:tc>
                <a:extLst>
                  <a:ext uri="{0D108BD9-81ED-4DB2-BD59-A6C34878D82A}">
                    <a16:rowId xmlns:a16="http://schemas.microsoft.com/office/drawing/2014/main" val="947158132"/>
                  </a:ext>
                </a:extLst>
              </a:tr>
            </a:tbl>
          </a:graphicData>
        </a:graphic>
      </p:graphicFrame>
      <p:sp>
        <p:nvSpPr>
          <p:cNvPr id="51" name="TextBox 50">
            <a:extLst>
              <a:ext uri="{FF2B5EF4-FFF2-40B4-BE49-F238E27FC236}">
                <a16:creationId xmlns:a16="http://schemas.microsoft.com/office/drawing/2014/main" id="{B1D28FCD-9BD7-9ABA-E735-A20FB487BDE2}"/>
              </a:ext>
            </a:extLst>
          </p:cNvPr>
          <p:cNvSpPr txBox="1"/>
          <p:nvPr/>
        </p:nvSpPr>
        <p:spPr>
          <a:xfrm>
            <a:off x="5880738" y="958737"/>
            <a:ext cx="3110862"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Purpose of visit share by state of origin</a:t>
            </a:r>
            <a:endParaRPr lang="en-AU" sz="1000" b="1" spc="100">
              <a:solidFill>
                <a:srgbClr val="1A322F"/>
              </a:solidFill>
              <a:latin typeface="Baskerville Old Face" panose="02020602080505020303" pitchFamily="18" charset="0"/>
              <a:cs typeface="Arial" panose="020B0604020202020204" pitchFamily="34" charset="0"/>
            </a:endParaRPr>
          </a:p>
        </p:txBody>
      </p:sp>
    </p:spTree>
    <p:extLst>
      <p:ext uri="{BB962C8B-B14F-4D97-AF65-F5344CB8AC3E}">
        <p14:creationId xmlns:p14="http://schemas.microsoft.com/office/powerpoint/2010/main" val="423128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Chart 67">
            <a:extLst>
              <a:ext uri="{FF2B5EF4-FFF2-40B4-BE49-F238E27FC236}">
                <a16:creationId xmlns:a16="http://schemas.microsoft.com/office/drawing/2014/main" id="{B9A646E6-2B50-9167-DA34-4C398E152AE7}"/>
              </a:ext>
            </a:extLst>
          </p:cNvPr>
          <p:cNvGraphicFramePr/>
          <p:nvPr>
            <p:extLst>
              <p:ext uri="{D42A27DB-BD31-4B8C-83A1-F6EECF244321}">
                <p14:modId xmlns:p14="http://schemas.microsoft.com/office/powerpoint/2010/main" val="854092886"/>
              </p:ext>
            </p:extLst>
          </p:nvPr>
        </p:nvGraphicFramePr>
        <p:xfrm>
          <a:off x="6452667" y="3619363"/>
          <a:ext cx="2870955" cy="1776076"/>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dirty="0">
                <a:latin typeface="Arial" panose="020B0604020202020204" pitchFamily="34" charset="0"/>
                <a:cs typeface="Arial" panose="020B0604020202020204" pitchFamily="34" charset="0"/>
              </a:rPr>
              <a:t>0</a:t>
            </a:r>
            <a:fld id="{47E4F430-A148-4AD4-9034-208CB6127A64}" type="slidenum">
              <a:rPr lang="en-AU" smtClean="0">
                <a:latin typeface="Arial" panose="020B0604020202020204" pitchFamily="34" charset="0"/>
                <a:cs typeface="Arial" panose="020B0604020202020204" pitchFamily="34" charset="0"/>
              </a:rPr>
              <a:pPr algn="r"/>
              <a:t>4</a:t>
            </a:fld>
            <a:endParaRPr lang="en-AU"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90FC3B2-2240-F281-4D84-04D15B7C596D}"/>
              </a:ext>
            </a:extLst>
          </p:cNvPr>
          <p:cNvSpPr txBox="1"/>
          <p:nvPr/>
        </p:nvSpPr>
        <p:spPr>
          <a:xfrm>
            <a:off x="789302" y="1046554"/>
            <a:ext cx="1245806" cy="292196"/>
          </a:xfrm>
          <a:prstGeom prst="rect">
            <a:avLst/>
          </a:prstGeom>
          <a:noFill/>
        </p:spPr>
        <p:txBody>
          <a:bodyPr wrap="square" rtlCol="0">
            <a:spAutoFit/>
          </a:bodyPr>
          <a:lstStyle/>
          <a:p>
            <a:pP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Age group</a:t>
            </a:r>
            <a:endParaRPr lang="en-AU" sz="1000" b="1" spc="100" dirty="0">
              <a:solidFill>
                <a:srgbClr val="1A322F"/>
              </a:solidFill>
              <a:latin typeface="Baskerville Old Face" panose="02020602080505020303" pitchFamily="18" charset="0"/>
              <a:cs typeface="Arial" panose="020B0604020202020204" pitchFamily="34" charset="0"/>
            </a:endParaRPr>
          </a:p>
        </p:txBody>
      </p:sp>
      <p:sp>
        <p:nvSpPr>
          <p:cNvPr id="7" name="TextBox 6">
            <a:extLst>
              <a:ext uri="{FF2B5EF4-FFF2-40B4-BE49-F238E27FC236}">
                <a16:creationId xmlns:a16="http://schemas.microsoft.com/office/drawing/2014/main" id="{F62FAB00-8E9C-ED51-7FAB-2CB909A74D4B}"/>
              </a:ext>
            </a:extLst>
          </p:cNvPr>
          <p:cNvSpPr txBox="1"/>
          <p:nvPr/>
        </p:nvSpPr>
        <p:spPr>
          <a:xfrm>
            <a:off x="868803" y="1297578"/>
            <a:ext cx="993113" cy="203133"/>
          </a:xfrm>
          <a:prstGeom prst="rect">
            <a:avLst/>
          </a:prstGeom>
          <a:noFill/>
        </p:spPr>
        <p:txBody>
          <a:bodyPr wrap="square" rtlCol="0">
            <a:spAutoFit/>
          </a:bodyPr>
          <a:lstStyle/>
          <a:p>
            <a:pPr defTabSz="313411">
              <a:lnSpc>
                <a:spcPct val="90000"/>
              </a:lnSpc>
            </a:pPr>
            <a:r>
              <a:rPr lang="en-AU" sz="700" dirty="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800" dirty="0">
                <a:solidFill>
                  <a:srgbClr val="1A322F"/>
                </a:solidFill>
                <a:latin typeface="Arial" panose="020B0604020202020204" pitchFamily="34" charset="0"/>
                <a:cs typeface="Arial" panose="020B0604020202020204" pitchFamily="34" charset="0"/>
                <a:sym typeface="Wingdings" panose="05000000000000000000" pitchFamily="2" charset="2"/>
              </a:rPr>
              <a:t>Interstate</a:t>
            </a:r>
            <a:endParaRPr lang="en-AU" sz="600" dirty="0">
              <a:solidFill>
                <a:srgbClr val="1A322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C36D310-BC03-5BE0-D5AF-E1158C36668B}"/>
              </a:ext>
            </a:extLst>
          </p:cNvPr>
          <p:cNvSpPr txBox="1"/>
          <p:nvPr/>
        </p:nvSpPr>
        <p:spPr>
          <a:xfrm>
            <a:off x="1566313" y="1297578"/>
            <a:ext cx="1148566" cy="203133"/>
          </a:xfrm>
          <a:prstGeom prst="rect">
            <a:avLst/>
          </a:prstGeom>
          <a:noFill/>
        </p:spPr>
        <p:txBody>
          <a:bodyPr wrap="square" rtlCol="0">
            <a:spAutoFit/>
          </a:bodyPr>
          <a:lstStyle/>
          <a:p>
            <a:pPr defTabSz="313411">
              <a:lnSpc>
                <a:spcPct val="90000"/>
              </a:lnSpc>
            </a:pPr>
            <a:r>
              <a:rPr lang="en-AU" sz="800" dirty="0">
                <a:solidFill>
                  <a:srgbClr val="9DA9A0"/>
                </a:solidFill>
                <a:latin typeface="Arial" panose="020B0604020202020204" pitchFamily="34" charset="0"/>
                <a:cs typeface="Arial" panose="020B0604020202020204" pitchFamily="34" charset="0"/>
                <a:sym typeface="Wingdings" panose="05000000000000000000" pitchFamily="2" charset="2"/>
              </a:rPr>
              <a:t> Interstate holiday</a:t>
            </a:r>
            <a:endParaRPr lang="en-AU" sz="700" dirty="0">
              <a:solidFill>
                <a:srgbClr val="9DA9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3DC3CE6-F576-96C3-6128-D34026280EEC}"/>
              </a:ext>
            </a:extLst>
          </p:cNvPr>
          <p:cNvSpPr txBox="1"/>
          <p:nvPr/>
        </p:nvSpPr>
        <p:spPr>
          <a:xfrm>
            <a:off x="6478377" y="3287318"/>
            <a:ext cx="3284748" cy="292196"/>
          </a:xfrm>
          <a:prstGeom prst="rect">
            <a:avLst/>
          </a:prstGeom>
          <a:noFill/>
        </p:spPr>
        <p:txBody>
          <a:bodyPr wrap="square" rtlCol="0">
            <a:spAutoFit/>
          </a:bodyPr>
          <a:lstStyle/>
          <a:p>
            <a:pP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Regional share of visitors and nights</a:t>
            </a:r>
            <a:endParaRPr lang="en-AU" sz="1000" b="1" spc="100" dirty="0">
              <a:solidFill>
                <a:srgbClr val="1A322F"/>
              </a:solidFill>
              <a:latin typeface="Baskerville Old Face" panose="02020602080505020303" pitchFamily="18" charset="0"/>
              <a:cs typeface="Arial" panose="020B0604020202020204" pitchFamily="34" charset="0"/>
            </a:endParaRPr>
          </a:p>
        </p:txBody>
      </p:sp>
      <p:sp>
        <p:nvSpPr>
          <p:cNvPr id="28" name="TextBox 27">
            <a:extLst>
              <a:ext uri="{FF2B5EF4-FFF2-40B4-BE49-F238E27FC236}">
                <a16:creationId xmlns:a16="http://schemas.microsoft.com/office/drawing/2014/main" id="{BED838FF-1F2E-AB6A-BF14-5BEBEB8281CE}"/>
              </a:ext>
            </a:extLst>
          </p:cNvPr>
          <p:cNvSpPr txBox="1"/>
          <p:nvPr/>
        </p:nvSpPr>
        <p:spPr>
          <a:xfrm>
            <a:off x="6557879" y="3538342"/>
            <a:ext cx="993113" cy="203133"/>
          </a:xfrm>
          <a:prstGeom prst="rect">
            <a:avLst/>
          </a:prstGeom>
          <a:noFill/>
        </p:spPr>
        <p:txBody>
          <a:bodyPr wrap="square" rtlCol="0">
            <a:spAutoFit/>
          </a:bodyPr>
          <a:lstStyle/>
          <a:p>
            <a:pPr defTabSz="313411">
              <a:lnSpc>
                <a:spcPct val="90000"/>
              </a:lnSpc>
            </a:pPr>
            <a:r>
              <a:rPr lang="en-AU" sz="700" dirty="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800" dirty="0">
                <a:solidFill>
                  <a:srgbClr val="1A322F"/>
                </a:solidFill>
                <a:latin typeface="Arial" panose="020B0604020202020204" pitchFamily="34" charset="0"/>
                <a:cs typeface="Arial" panose="020B0604020202020204" pitchFamily="34" charset="0"/>
                <a:sym typeface="Wingdings" panose="05000000000000000000" pitchFamily="2" charset="2"/>
              </a:rPr>
              <a:t>Visitors</a:t>
            </a:r>
            <a:endParaRPr lang="en-AU" sz="600" dirty="0">
              <a:solidFill>
                <a:srgbClr val="1A322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30E5F98-51EE-E157-9762-5DA9AE234199}"/>
              </a:ext>
            </a:extLst>
          </p:cNvPr>
          <p:cNvSpPr txBox="1"/>
          <p:nvPr/>
        </p:nvSpPr>
        <p:spPr>
          <a:xfrm>
            <a:off x="7226359" y="3538342"/>
            <a:ext cx="1128245" cy="203133"/>
          </a:xfrm>
          <a:prstGeom prst="rect">
            <a:avLst/>
          </a:prstGeom>
          <a:noFill/>
        </p:spPr>
        <p:txBody>
          <a:bodyPr wrap="square" rtlCol="0">
            <a:spAutoFit/>
          </a:bodyPr>
          <a:lstStyle/>
          <a:p>
            <a:pPr defTabSz="313411">
              <a:lnSpc>
                <a:spcPct val="90000"/>
              </a:lnSpc>
            </a:pPr>
            <a:r>
              <a:rPr lang="en-AU" sz="800" dirty="0">
                <a:solidFill>
                  <a:srgbClr val="9DA9A0"/>
                </a:solidFill>
                <a:latin typeface="Arial" panose="020B0604020202020204" pitchFamily="34" charset="0"/>
                <a:cs typeface="Arial" panose="020B0604020202020204" pitchFamily="34" charset="0"/>
                <a:sym typeface="Wingdings" panose="05000000000000000000" pitchFamily="2" charset="2"/>
              </a:rPr>
              <a:t> Nights*</a:t>
            </a:r>
            <a:endParaRPr lang="en-AU" sz="700" dirty="0">
              <a:solidFill>
                <a:srgbClr val="9DA9A0"/>
              </a:solidFill>
              <a:latin typeface="Arial" panose="020B0604020202020204" pitchFamily="34" charset="0"/>
              <a:cs typeface="Arial" panose="020B0604020202020204" pitchFamily="34" charset="0"/>
            </a:endParaRPr>
          </a:p>
        </p:txBody>
      </p:sp>
      <p:graphicFrame>
        <p:nvGraphicFramePr>
          <p:cNvPr id="62" name="Chart 61">
            <a:extLst>
              <a:ext uri="{FF2B5EF4-FFF2-40B4-BE49-F238E27FC236}">
                <a16:creationId xmlns:a16="http://schemas.microsoft.com/office/drawing/2014/main" id="{9F24EAFC-B4B5-0EF1-BD6B-109291E1A107}"/>
              </a:ext>
            </a:extLst>
          </p:cNvPr>
          <p:cNvGraphicFramePr/>
          <p:nvPr>
            <p:extLst>
              <p:ext uri="{D42A27DB-BD31-4B8C-83A1-F6EECF244321}">
                <p14:modId xmlns:p14="http://schemas.microsoft.com/office/powerpoint/2010/main" val="1953892788"/>
              </p:ext>
            </p:extLst>
          </p:nvPr>
        </p:nvGraphicFramePr>
        <p:xfrm>
          <a:off x="230511" y="1424749"/>
          <a:ext cx="2077200" cy="2327133"/>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Box 62">
            <a:extLst>
              <a:ext uri="{FF2B5EF4-FFF2-40B4-BE49-F238E27FC236}">
                <a16:creationId xmlns:a16="http://schemas.microsoft.com/office/drawing/2014/main" id="{BD5D2D00-11A4-4580-010E-CACA816E6016}"/>
              </a:ext>
            </a:extLst>
          </p:cNvPr>
          <p:cNvSpPr txBox="1"/>
          <p:nvPr/>
        </p:nvSpPr>
        <p:spPr>
          <a:xfrm>
            <a:off x="3729140" y="1055395"/>
            <a:ext cx="1738043" cy="292196"/>
          </a:xfrm>
          <a:prstGeom prst="rect">
            <a:avLst/>
          </a:prstGeom>
          <a:noFill/>
        </p:spPr>
        <p:txBody>
          <a:bodyPr wrap="square" rtlCol="0">
            <a:spAutoFit/>
          </a:bodyPr>
          <a:lstStyle/>
          <a:p>
            <a:pPr algn="ct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Travel party</a:t>
            </a:r>
            <a:endParaRPr lang="en-AU" sz="1000" b="1" spc="100" dirty="0">
              <a:solidFill>
                <a:srgbClr val="1A322F"/>
              </a:solidFill>
              <a:latin typeface="Baskerville Old Face" panose="02020602080505020303" pitchFamily="18" charset="0"/>
              <a:cs typeface="Arial" panose="020B0604020202020204" pitchFamily="34" charset="0"/>
            </a:endParaRPr>
          </a:p>
        </p:txBody>
      </p:sp>
      <p:graphicFrame>
        <p:nvGraphicFramePr>
          <p:cNvPr id="64" name="Chart 63">
            <a:extLst>
              <a:ext uri="{FF2B5EF4-FFF2-40B4-BE49-F238E27FC236}">
                <a16:creationId xmlns:a16="http://schemas.microsoft.com/office/drawing/2014/main" id="{ECD995DA-046E-61D7-EC14-78D5A549DEC7}"/>
              </a:ext>
            </a:extLst>
          </p:cNvPr>
          <p:cNvGraphicFramePr/>
          <p:nvPr>
            <p:extLst>
              <p:ext uri="{D42A27DB-BD31-4B8C-83A1-F6EECF244321}">
                <p14:modId xmlns:p14="http://schemas.microsoft.com/office/powerpoint/2010/main" val="1779578580"/>
              </p:ext>
            </p:extLst>
          </p:nvPr>
        </p:nvGraphicFramePr>
        <p:xfrm>
          <a:off x="3005128" y="1470918"/>
          <a:ext cx="3190308"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69" name="Title 1">
            <a:extLst>
              <a:ext uri="{FF2B5EF4-FFF2-40B4-BE49-F238E27FC236}">
                <a16:creationId xmlns:a16="http://schemas.microsoft.com/office/drawing/2014/main" id="{B0FBBD9D-45CC-BFA8-B67D-415FE4B3093D}"/>
              </a:ext>
            </a:extLst>
          </p:cNvPr>
          <p:cNvSpPr txBox="1">
            <a:spLocks/>
          </p:cNvSpPr>
          <p:nvPr/>
        </p:nvSpPr>
        <p:spPr>
          <a:xfrm>
            <a:off x="335279" y="313641"/>
            <a:ext cx="3573034" cy="2566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spc="50">
                <a:solidFill>
                  <a:srgbClr val="1A322F"/>
                </a:solidFill>
                <a:latin typeface="Baskerville Old Face" panose="02020602080505020303" pitchFamily="18" charset="0"/>
                <a:cs typeface="Arial" panose="020B0604020202020204" pitchFamily="34" charset="0"/>
              </a:rPr>
              <a:t>Interstate Visitors</a:t>
            </a:r>
          </a:p>
        </p:txBody>
      </p:sp>
      <p:sp>
        <p:nvSpPr>
          <p:cNvPr id="70" name="TextBox 69">
            <a:extLst>
              <a:ext uri="{FF2B5EF4-FFF2-40B4-BE49-F238E27FC236}">
                <a16:creationId xmlns:a16="http://schemas.microsoft.com/office/drawing/2014/main" id="{720C7B26-0EE6-23ED-15F8-80574CD19721}"/>
              </a:ext>
            </a:extLst>
          </p:cNvPr>
          <p:cNvSpPr txBox="1"/>
          <p:nvPr/>
        </p:nvSpPr>
        <p:spPr>
          <a:xfrm>
            <a:off x="497514" y="6453049"/>
            <a:ext cx="3257764" cy="189283"/>
          </a:xfrm>
          <a:prstGeom prst="rect">
            <a:avLst/>
          </a:prstGeom>
          <a:noFill/>
        </p:spPr>
        <p:txBody>
          <a:bodyPr wrap="square" rtlCol="0">
            <a:spAutoFit/>
          </a:bodyPr>
          <a:lstStyle/>
          <a:p>
            <a:pPr defTabSz="313411">
              <a:lnSpc>
                <a:spcPct val="90000"/>
              </a:lnSpc>
            </a:pPr>
            <a:r>
              <a:rPr lang="en-AU" sz="700" b="1" spc="300">
                <a:solidFill>
                  <a:srgbClr val="1A322F"/>
                </a:solidFill>
                <a:latin typeface="Arial" panose="020B0604020202020204" pitchFamily="34" charset="0"/>
                <a:cs typeface="Arial" panose="020B0604020202020204" pitchFamily="34" charset="0"/>
              </a:rPr>
              <a:t>TASMANIAN TOURISM </a:t>
            </a:r>
            <a:r>
              <a:rPr lang="en-AU" sz="700" spc="300">
                <a:solidFill>
                  <a:srgbClr val="1A322F"/>
                </a:solidFill>
                <a:latin typeface="Arial" panose="020B0604020202020204" pitchFamily="34" charset="0"/>
                <a:cs typeface="Arial" panose="020B0604020202020204" pitchFamily="34" charset="0"/>
              </a:rPr>
              <a:t>SNAPSHOT</a:t>
            </a:r>
            <a:endParaRPr lang="en-AU" sz="600" spc="300">
              <a:solidFill>
                <a:srgbClr val="1A322F"/>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69E9AB13-B35B-4C66-65B7-0029B86997F9}"/>
              </a:ext>
            </a:extLst>
          </p:cNvPr>
          <p:cNvSpPr txBox="1"/>
          <p:nvPr/>
        </p:nvSpPr>
        <p:spPr>
          <a:xfrm>
            <a:off x="335278" y="607302"/>
            <a:ext cx="3257763" cy="341632"/>
          </a:xfrm>
          <a:prstGeom prst="rect">
            <a:avLst/>
          </a:prstGeom>
          <a:noFill/>
        </p:spPr>
        <p:txBody>
          <a:bodyPr wrap="square" rtlCol="0">
            <a:spAutoFit/>
          </a:bodyPr>
          <a:lstStyle/>
          <a:p>
            <a:pPr defTabSz="313411">
              <a:lnSpc>
                <a:spcPct val="90000"/>
              </a:lnSpc>
            </a:pPr>
            <a:r>
              <a:rPr lang="en-AU" sz="1000" spc="50" dirty="0">
                <a:solidFill>
                  <a:srgbClr val="1A322F"/>
                </a:solidFill>
                <a:latin typeface="Arial" panose="020B0604020202020204" pitchFamily="34" charset="0"/>
                <a:cs typeface="Arial" panose="020B0604020202020204" pitchFamily="34" charset="0"/>
              </a:rPr>
              <a:t>Tasmanian Visitor Survey, YE December 2025</a:t>
            </a:r>
          </a:p>
          <a:p>
            <a:pPr defTabSz="313411">
              <a:lnSpc>
                <a:spcPct val="90000"/>
              </a:lnSpc>
            </a:pPr>
            <a:r>
              <a:rPr lang="en-AU" sz="800" spc="50" dirty="0">
                <a:solidFill>
                  <a:srgbClr val="1A322F"/>
                </a:solidFill>
                <a:latin typeface="Arial" panose="020B0604020202020204" pitchFamily="34" charset="0"/>
                <a:cs typeface="Arial" panose="020B0604020202020204" pitchFamily="34" charset="0"/>
              </a:rPr>
              <a:t>Roy Morgan</a:t>
            </a:r>
            <a:endParaRPr lang="en-AU" sz="700" spc="50" dirty="0">
              <a:solidFill>
                <a:srgbClr val="1A322F"/>
              </a:solidFill>
              <a:latin typeface="Arial" panose="020B0604020202020204" pitchFamily="34" charset="0"/>
              <a:cs typeface="Arial" panose="020B0604020202020204" pitchFamily="34" charset="0"/>
            </a:endParaRPr>
          </a:p>
        </p:txBody>
      </p:sp>
      <p:graphicFrame>
        <p:nvGraphicFramePr>
          <p:cNvPr id="81" name="Chart 80">
            <a:extLst>
              <a:ext uri="{FF2B5EF4-FFF2-40B4-BE49-F238E27FC236}">
                <a16:creationId xmlns:a16="http://schemas.microsoft.com/office/drawing/2014/main" id="{8704649E-D157-F172-4B7A-2E8898FE57D6}"/>
              </a:ext>
            </a:extLst>
          </p:cNvPr>
          <p:cNvGraphicFramePr/>
          <p:nvPr>
            <p:extLst>
              <p:ext uri="{D42A27DB-BD31-4B8C-83A1-F6EECF244321}">
                <p14:modId xmlns:p14="http://schemas.microsoft.com/office/powerpoint/2010/main" val="3024885317"/>
              </p:ext>
            </p:extLst>
          </p:nvPr>
        </p:nvGraphicFramePr>
        <p:xfrm>
          <a:off x="6337034" y="1349773"/>
          <a:ext cx="3032519" cy="1690200"/>
        </p:xfrm>
        <a:graphic>
          <a:graphicData uri="http://schemas.openxmlformats.org/drawingml/2006/chart">
            <c:chart xmlns:c="http://schemas.openxmlformats.org/drawingml/2006/chart" xmlns:r="http://schemas.openxmlformats.org/officeDocument/2006/relationships" r:id="rId5"/>
          </a:graphicData>
        </a:graphic>
      </p:graphicFrame>
      <p:sp>
        <p:nvSpPr>
          <p:cNvPr id="82" name="TextBox 81">
            <a:extLst>
              <a:ext uri="{FF2B5EF4-FFF2-40B4-BE49-F238E27FC236}">
                <a16:creationId xmlns:a16="http://schemas.microsoft.com/office/drawing/2014/main" id="{555E4BCA-6904-6914-4CCF-373495D51EA7}"/>
              </a:ext>
            </a:extLst>
          </p:cNvPr>
          <p:cNvSpPr txBox="1"/>
          <p:nvPr/>
        </p:nvSpPr>
        <p:spPr>
          <a:xfrm>
            <a:off x="6462889" y="1054203"/>
            <a:ext cx="1245806" cy="292196"/>
          </a:xfrm>
          <a:prstGeom prst="rect">
            <a:avLst/>
          </a:prstGeom>
          <a:noFill/>
        </p:spPr>
        <p:txBody>
          <a:bodyPr wrap="square" rtlCol="0">
            <a:spAutoFit/>
          </a:bodyPr>
          <a:lstStyle/>
          <a:p>
            <a:pP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Season of visit</a:t>
            </a:r>
            <a:endParaRPr lang="en-AU" sz="1000" b="1" spc="100" dirty="0">
              <a:solidFill>
                <a:srgbClr val="1A322F"/>
              </a:solidFill>
              <a:latin typeface="Baskerville Old Face" panose="02020602080505020303" pitchFamily="18" charset="0"/>
              <a:cs typeface="Arial" panose="020B0604020202020204" pitchFamily="34" charset="0"/>
            </a:endParaRPr>
          </a:p>
        </p:txBody>
      </p:sp>
      <p:sp>
        <p:nvSpPr>
          <p:cNvPr id="83" name="TextBox 82">
            <a:extLst>
              <a:ext uri="{FF2B5EF4-FFF2-40B4-BE49-F238E27FC236}">
                <a16:creationId xmlns:a16="http://schemas.microsoft.com/office/drawing/2014/main" id="{8FFAB957-B0D2-1DE1-7295-CA65C393B821}"/>
              </a:ext>
            </a:extLst>
          </p:cNvPr>
          <p:cNvSpPr txBox="1"/>
          <p:nvPr/>
        </p:nvSpPr>
        <p:spPr>
          <a:xfrm>
            <a:off x="6542390" y="1305227"/>
            <a:ext cx="993113" cy="203133"/>
          </a:xfrm>
          <a:prstGeom prst="rect">
            <a:avLst/>
          </a:prstGeom>
          <a:noFill/>
        </p:spPr>
        <p:txBody>
          <a:bodyPr wrap="square" rtlCol="0">
            <a:spAutoFit/>
          </a:bodyPr>
          <a:lstStyle/>
          <a:p>
            <a:pPr defTabSz="313411">
              <a:lnSpc>
                <a:spcPct val="90000"/>
              </a:lnSpc>
            </a:pPr>
            <a:r>
              <a:rPr lang="en-AU" sz="700" dirty="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800" dirty="0">
                <a:solidFill>
                  <a:srgbClr val="1A322F"/>
                </a:solidFill>
                <a:latin typeface="Arial" panose="020B0604020202020204" pitchFamily="34" charset="0"/>
                <a:cs typeface="Arial" panose="020B0604020202020204" pitchFamily="34" charset="0"/>
                <a:sym typeface="Wingdings" panose="05000000000000000000" pitchFamily="2" charset="2"/>
              </a:rPr>
              <a:t>Interstate</a:t>
            </a:r>
            <a:endParaRPr lang="en-AU" sz="600" dirty="0">
              <a:solidFill>
                <a:srgbClr val="1A322F"/>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63EABAA0-D10A-7887-444F-9D96830EA4E6}"/>
              </a:ext>
            </a:extLst>
          </p:cNvPr>
          <p:cNvSpPr txBox="1"/>
          <p:nvPr/>
        </p:nvSpPr>
        <p:spPr>
          <a:xfrm>
            <a:off x="7239900" y="1305227"/>
            <a:ext cx="1148566" cy="203133"/>
          </a:xfrm>
          <a:prstGeom prst="rect">
            <a:avLst/>
          </a:prstGeom>
          <a:noFill/>
        </p:spPr>
        <p:txBody>
          <a:bodyPr wrap="square" rtlCol="0">
            <a:spAutoFit/>
          </a:bodyPr>
          <a:lstStyle/>
          <a:p>
            <a:pPr defTabSz="313411">
              <a:lnSpc>
                <a:spcPct val="90000"/>
              </a:lnSpc>
            </a:pPr>
            <a:r>
              <a:rPr lang="en-AU" sz="800" dirty="0">
                <a:solidFill>
                  <a:srgbClr val="9DA9A0"/>
                </a:solidFill>
                <a:latin typeface="Arial" panose="020B0604020202020204" pitchFamily="34" charset="0"/>
                <a:cs typeface="Arial" panose="020B0604020202020204" pitchFamily="34" charset="0"/>
                <a:sym typeface="Wingdings" panose="05000000000000000000" pitchFamily="2" charset="2"/>
              </a:rPr>
              <a:t> Interstate holiday</a:t>
            </a:r>
            <a:endParaRPr lang="en-AU" sz="700" dirty="0">
              <a:solidFill>
                <a:srgbClr val="9DA9A0"/>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5544E234-AF8E-1CD2-2FB3-61C06666CE61}"/>
              </a:ext>
            </a:extLst>
          </p:cNvPr>
          <p:cNvSpPr txBox="1"/>
          <p:nvPr/>
        </p:nvSpPr>
        <p:spPr>
          <a:xfrm>
            <a:off x="654429" y="3913843"/>
            <a:ext cx="2516265" cy="292196"/>
          </a:xfrm>
          <a:prstGeom prst="rect">
            <a:avLst/>
          </a:prstGeom>
          <a:noFill/>
        </p:spPr>
        <p:txBody>
          <a:bodyPr wrap="square" rtlCol="0">
            <a:spAutoFit/>
          </a:bodyPr>
          <a:lstStyle/>
          <a:p>
            <a:pPr algn="ct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Previously visited Tasmania</a:t>
            </a:r>
            <a:endParaRPr lang="en-AU" sz="1000" b="1" spc="100" dirty="0">
              <a:solidFill>
                <a:srgbClr val="1A322F"/>
              </a:solidFill>
              <a:latin typeface="Baskerville Old Face" panose="02020602080505020303" pitchFamily="18" charset="0"/>
              <a:cs typeface="Arial" panose="020B0604020202020204" pitchFamily="34" charset="0"/>
            </a:endParaRPr>
          </a:p>
        </p:txBody>
      </p:sp>
      <p:graphicFrame>
        <p:nvGraphicFramePr>
          <p:cNvPr id="87" name="Chart 86">
            <a:extLst>
              <a:ext uri="{FF2B5EF4-FFF2-40B4-BE49-F238E27FC236}">
                <a16:creationId xmlns:a16="http://schemas.microsoft.com/office/drawing/2014/main" id="{176121F7-1DA4-1142-330B-65BF2B80A122}"/>
              </a:ext>
            </a:extLst>
          </p:cNvPr>
          <p:cNvGraphicFramePr/>
          <p:nvPr>
            <p:extLst>
              <p:ext uri="{D42A27DB-BD31-4B8C-83A1-F6EECF244321}">
                <p14:modId xmlns:p14="http://schemas.microsoft.com/office/powerpoint/2010/main" val="464691993"/>
              </p:ext>
            </p:extLst>
          </p:nvPr>
        </p:nvGraphicFramePr>
        <p:xfrm>
          <a:off x="230511" y="4180388"/>
          <a:ext cx="3190308"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88" name="TextBox 87">
            <a:extLst>
              <a:ext uri="{FF2B5EF4-FFF2-40B4-BE49-F238E27FC236}">
                <a16:creationId xmlns:a16="http://schemas.microsoft.com/office/drawing/2014/main" id="{45B4BD6E-5785-FADD-B1BA-CEE0A9038F9D}"/>
              </a:ext>
            </a:extLst>
          </p:cNvPr>
          <p:cNvSpPr txBox="1"/>
          <p:nvPr/>
        </p:nvSpPr>
        <p:spPr>
          <a:xfrm>
            <a:off x="1412205" y="5061771"/>
            <a:ext cx="997786" cy="620106"/>
          </a:xfrm>
          <a:prstGeom prst="rect">
            <a:avLst/>
          </a:prstGeom>
          <a:noFill/>
        </p:spPr>
        <p:txBody>
          <a:bodyPr wrap="square" rtlCol="0">
            <a:spAutoFit/>
          </a:bodyPr>
          <a:lstStyle/>
          <a:p>
            <a:pPr algn="ctr" defTabSz="313411">
              <a:lnSpc>
                <a:spcPct val="114000"/>
              </a:lnSpc>
            </a:pPr>
            <a:r>
              <a:rPr lang="en-AU" sz="2000" b="1" dirty="0">
                <a:solidFill>
                  <a:srgbClr val="1A322F"/>
                </a:solidFill>
                <a:latin typeface="Arial" panose="020B0604020202020204" pitchFamily="34" charset="0"/>
                <a:cs typeface="Arial" panose="020B0604020202020204" pitchFamily="34" charset="0"/>
              </a:rPr>
              <a:t>77%</a:t>
            </a:r>
          </a:p>
          <a:p>
            <a:pPr algn="ctr" defTabSz="313411">
              <a:lnSpc>
                <a:spcPct val="114000"/>
              </a:lnSpc>
            </a:pPr>
            <a:r>
              <a:rPr lang="en-AU" sz="1000" dirty="0">
                <a:solidFill>
                  <a:srgbClr val="1A322F"/>
                </a:solidFill>
                <a:latin typeface="Arial" panose="020B0604020202020204" pitchFamily="34" charset="0"/>
                <a:cs typeface="Arial" panose="020B0604020202020204" pitchFamily="34" charset="0"/>
              </a:rPr>
              <a:t>Been before</a:t>
            </a:r>
            <a:endParaRPr lang="en-AU" sz="700" dirty="0">
              <a:solidFill>
                <a:srgbClr val="1A322F"/>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06ABE790-738E-4A95-86C2-BAE4D099DAE6}"/>
              </a:ext>
            </a:extLst>
          </p:cNvPr>
          <p:cNvSpPr txBox="1"/>
          <p:nvPr/>
        </p:nvSpPr>
        <p:spPr>
          <a:xfrm>
            <a:off x="3835861" y="3913843"/>
            <a:ext cx="2516265" cy="292196"/>
          </a:xfrm>
          <a:prstGeom prst="rect">
            <a:avLst/>
          </a:prstGeom>
          <a:noFill/>
        </p:spPr>
        <p:txBody>
          <a:bodyPr wrap="square" rtlCol="0">
            <a:spAutoFit/>
          </a:bodyPr>
          <a:lstStyle/>
          <a:p>
            <a:pPr algn="ctr" defTabSz="313411">
              <a:lnSpc>
                <a:spcPct val="114000"/>
              </a:lnSpc>
            </a:pPr>
            <a:r>
              <a:rPr lang="en-AU" sz="1200" b="1" spc="100" dirty="0">
                <a:solidFill>
                  <a:srgbClr val="1A322F"/>
                </a:solidFill>
                <a:latin typeface="Baskerville Old Face" panose="02020602080505020303" pitchFamily="18" charset="0"/>
                <a:cs typeface="Arial" panose="020B0604020202020204" pitchFamily="34" charset="0"/>
              </a:rPr>
              <a:t>Intention to return</a:t>
            </a:r>
            <a:endParaRPr lang="en-AU" sz="1000" b="1" spc="100" dirty="0">
              <a:solidFill>
                <a:srgbClr val="1A322F"/>
              </a:solidFill>
              <a:latin typeface="Baskerville Old Face" panose="02020602080505020303" pitchFamily="18" charset="0"/>
              <a:cs typeface="Arial" panose="020B0604020202020204" pitchFamily="34" charset="0"/>
            </a:endParaRPr>
          </a:p>
        </p:txBody>
      </p:sp>
      <p:graphicFrame>
        <p:nvGraphicFramePr>
          <p:cNvPr id="90" name="Chart 89">
            <a:extLst>
              <a:ext uri="{FF2B5EF4-FFF2-40B4-BE49-F238E27FC236}">
                <a16:creationId xmlns:a16="http://schemas.microsoft.com/office/drawing/2014/main" id="{26E90B39-A6F7-E0C9-B72D-9D01888EDC42}"/>
              </a:ext>
            </a:extLst>
          </p:cNvPr>
          <p:cNvGraphicFramePr/>
          <p:nvPr>
            <p:extLst>
              <p:ext uri="{D42A27DB-BD31-4B8C-83A1-F6EECF244321}">
                <p14:modId xmlns:p14="http://schemas.microsoft.com/office/powerpoint/2010/main" val="909221392"/>
              </p:ext>
            </p:extLst>
          </p:nvPr>
        </p:nvGraphicFramePr>
        <p:xfrm>
          <a:off x="3413407" y="4180388"/>
          <a:ext cx="3190308" cy="2520000"/>
        </p:xfrm>
        <a:graphic>
          <a:graphicData uri="http://schemas.openxmlformats.org/drawingml/2006/chart">
            <c:chart xmlns:c="http://schemas.openxmlformats.org/drawingml/2006/chart" xmlns:r="http://schemas.openxmlformats.org/officeDocument/2006/relationships" r:id="rId7"/>
          </a:graphicData>
        </a:graphic>
      </p:graphicFrame>
      <p:sp>
        <p:nvSpPr>
          <p:cNvPr id="91" name="TextBox 90">
            <a:extLst>
              <a:ext uri="{FF2B5EF4-FFF2-40B4-BE49-F238E27FC236}">
                <a16:creationId xmlns:a16="http://schemas.microsoft.com/office/drawing/2014/main" id="{00C0BDF3-3557-E532-99EA-96C0C7289C9A}"/>
              </a:ext>
            </a:extLst>
          </p:cNvPr>
          <p:cNvSpPr txBox="1"/>
          <p:nvPr/>
        </p:nvSpPr>
        <p:spPr>
          <a:xfrm>
            <a:off x="4595101" y="5061771"/>
            <a:ext cx="997786" cy="779381"/>
          </a:xfrm>
          <a:prstGeom prst="rect">
            <a:avLst/>
          </a:prstGeom>
          <a:noFill/>
        </p:spPr>
        <p:txBody>
          <a:bodyPr wrap="square" rtlCol="0">
            <a:spAutoFit/>
          </a:bodyPr>
          <a:lstStyle/>
          <a:p>
            <a:pPr algn="ctr" defTabSz="313411">
              <a:lnSpc>
                <a:spcPct val="114000"/>
              </a:lnSpc>
            </a:pPr>
            <a:r>
              <a:rPr lang="en-AU" sz="2000" b="1" dirty="0">
                <a:solidFill>
                  <a:srgbClr val="1A322F"/>
                </a:solidFill>
                <a:latin typeface="Arial" panose="020B0604020202020204" pitchFamily="34" charset="0"/>
                <a:cs typeface="Arial" panose="020B0604020202020204" pitchFamily="34" charset="0"/>
              </a:rPr>
              <a:t>92%</a:t>
            </a:r>
          </a:p>
          <a:p>
            <a:pPr algn="ctr" defTabSz="313411">
              <a:lnSpc>
                <a:spcPct val="114000"/>
              </a:lnSpc>
            </a:pPr>
            <a:r>
              <a:rPr lang="en-AU" sz="1000" dirty="0">
                <a:solidFill>
                  <a:srgbClr val="1A322F"/>
                </a:solidFill>
                <a:latin typeface="Arial" panose="020B0604020202020204" pitchFamily="34" charset="0"/>
                <a:cs typeface="Arial" panose="020B0604020202020204" pitchFamily="34" charset="0"/>
              </a:rPr>
              <a:t>Intend to return</a:t>
            </a:r>
            <a:endParaRPr lang="en-AU" sz="700" dirty="0">
              <a:solidFill>
                <a:srgbClr val="1A322F"/>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175F29A6-0869-DAA6-BD24-54E1F959BB93}"/>
              </a:ext>
            </a:extLst>
          </p:cNvPr>
          <p:cNvSpPr txBox="1"/>
          <p:nvPr/>
        </p:nvSpPr>
        <p:spPr>
          <a:xfrm>
            <a:off x="5279973" y="6454291"/>
            <a:ext cx="3559227" cy="194673"/>
          </a:xfrm>
          <a:prstGeom prst="rect">
            <a:avLst/>
          </a:prstGeom>
          <a:noFill/>
        </p:spPr>
        <p:txBody>
          <a:bodyPr wrap="square" rtlCol="0">
            <a:spAutoFit/>
          </a:bodyPr>
          <a:lstStyle/>
          <a:p>
            <a:pPr defTabSz="313411">
              <a:lnSpc>
                <a:spcPct val="90000"/>
              </a:lnSpc>
            </a:pPr>
            <a:r>
              <a:rPr lang="en-AU" sz="700" dirty="0">
                <a:solidFill>
                  <a:schemeClr val="tx1">
                    <a:lumMod val="50000"/>
                    <a:lumOff val="50000"/>
                  </a:schemeClr>
                </a:solidFill>
                <a:latin typeface="Arial" panose="020B0604020202020204" pitchFamily="34" charset="0"/>
                <a:cs typeface="Arial" panose="020B0604020202020204" pitchFamily="34" charset="0"/>
              </a:rPr>
              <a:t>*Regions share of nights will not round to 100% due to nights in unspecified places</a:t>
            </a:r>
            <a:endParaRPr lang="en-AU" sz="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D76883F3-6AC6-AB1C-67FF-BFD1073B6A01}"/>
              </a:ext>
            </a:extLst>
          </p:cNvPr>
          <p:cNvSpPr txBox="1"/>
          <p:nvPr/>
        </p:nvSpPr>
        <p:spPr>
          <a:xfrm>
            <a:off x="6767169" y="5446863"/>
            <a:ext cx="1135434" cy="813108"/>
          </a:xfrm>
          <a:prstGeom prst="rect">
            <a:avLst/>
          </a:prstGeom>
          <a:noFill/>
        </p:spPr>
        <p:txBody>
          <a:bodyPr wrap="square" rtlCol="0">
            <a:spAutoFit/>
          </a:bodyPr>
          <a:lstStyle/>
          <a:p>
            <a:pPr algn="ctr" defTabSz="313411">
              <a:lnSpc>
                <a:spcPct val="114000"/>
              </a:lnSpc>
            </a:pPr>
            <a:r>
              <a:rPr lang="en-AU" sz="2000" b="1" dirty="0">
                <a:solidFill>
                  <a:srgbClr val="1A322F"/>
                </a:solidFill>
                <a:latin typeface="Arial" panose="020B0604020202020204" pitchFamily="34" charset="0"/>
                <a:cs typeface="Arial" panose="020B0604020202020204" pitchFamily="34" charset="0"/>
              </a:rPr>
              <a:t>70%</a:t>
            </a:r>
          </a:p>
          <a:p>
            <a:pPr algn="ctr" defTabSz="313411">
              <a:lnSpc>
                <a:spcPct val="114000"/>
              </a:lnSpc>
            </a:pPr>
            <a:r>
              <a:rPr lang="en-AU" sz="1100" dirty="0">
                <a:solidFill>
                  <a:srgbClr val="1A322F"/>
                </a:solidFill>
                <a:latin typeface="Arial" panose="020B0604020202020204" pitchFamily="34" charset="0"/>
                <a:cs typeface="Arial" panose="020B0604020202020204" pitchFamily="34" charset="0"/>
              </a:rPr>
              <a:t>Visit Hobart during their trip</a:t>
            </a:r>
            <a:endParaRPr lang="en-AU" sz="900" dirty="0">
              <a:solidFill>
                <a:srgbClr val="1A322F"/>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59148B08-6D21-A524-AF30-2D629D66FF62}"/>
              </a:ext>
            </a:extLst>
          </p:cNvPr>
          <p:cNvSpPr txBox="1"/>
          <p:nvPr/>
        </p:nvSpPr>
        <p:spPr>
          <a:xfrm>
            <a:off x="7986457" y="5446863"/>
            <a:ext cx="1520550" cy="813108"/>
          </a:xfrm>
          <a:prstGeom prst="rect">
            <a:avLst/>
          </a:prstGeom>
          <a:noFill/>
        </p:spPr>
        <p:txBody>
          <a:bodyPr wrap="square" rtlCol="0">
            <a:spAutoFit/>
          </a:bodyPr>
          <a:lstStyle/>
          <a:p>
            <a:pPr algn="ctr" defTabSz="313411">
              <a:lnSpc>
                <a:spcPct val="114000"/>
              </a:lnSpc>
            </a:pPr>
            <a:r>
              <a:rPr lang="en-AU" sz="2000" b="1" dirty="0">
                <a:solidFill>
                  <a:srgbClr val="1A322F"/>
                </a:solidFill>
                <a:latin typeface="Arial" panose="020B0604020202020204" pitchFamily="34" charset="0"/>
                <a:cs typeface="Arial" panose="020B0604020202020204" pitchFamily="34" charset="0"/>
              </a:rPr>
              <a:t>71%</a:t>
            </a:r>
          </a:p>
          <a:p>
            <a:pPr algn="ctr" defTabSz="313411">
              <a:lnSpc>
                <a:spcPct val="114000"/>
              </a:lnSpc>
            </a:pPr>
            <a:r>
              <a:rPr lang="en-AU" sz="1100" dirty="0">
                <a:solidFill>
                  <a:srgbClr val="1A322F"/>
                </a:solidFill>
                <a:latin typeface="Arial" panose="020B0604020202020204" pitchFamily="34" charset="0"/>
                <a:cs typeface="Arial" panose="020B0604020202020204" pitchFamily="34" charset="0"/>
              </a:rPr>
              <a:t>Of nights are spent outside Hobart</a:t>
            </a:r>
            <a:endParaRPr lang="en-AU" sz="900" dirty="0">
              <a:solidFill>
                <a:srgbClr val="1A32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18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953C9D2-B1E4-1CEC-F978-848E649A9DAF}"/>
              </a:ext>
            </a:extLst>
          </p:cNvPr>
          <p:cNvSpPr/>
          <p:nvPr/>
        </p:nvSpPr>
        <p:spPr>
          <a:xfrm>
            <a:off x="-3036" y="0"/>
            <a:ext cx="3859542" cy="6858000"/>
          </a:xfrm>
          <a:prstGeom prst="rect">
            <a:avLst/>
          </a:prstGeom>
          <a:solidFill>
            <a:srgbClr val="1A32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0CEBA7-4C46-59A0-A090-9FD6FE092410}"/>
              </a:ext>
            </a:extLst>
          </p:cNvPr>
          <p:cNvSpPr>
            <a:spLocks noGrp="1"/>
          </p:cNvSpPr>
          <p:nvPr>
            <p:ph type="title" idx="4294967295"/>
          </p:nvPr>
        </p:nvSpPr>
        <p:spPr>
          <a:xfrm>
            <a:off x="335279" y="313641"/>
            <a:ext cx="3331030" cy="256683"/>
          </a:xfrm>
          <a:prstGeom prst="rect">
            <a:avLst/>
          </a:prstGeom>
        </p:spPr>
        <p:txBody>
          <a:bodyPr>
            <a:noAutofit/>
          </a:bodyPr>
          <a:lstStyle/>
          <a:p>
            <a:r>
              <a:rPr lang="en-AU" sz="2000" b="1" spc="50">
                <a:solidFill>
                  <a:schemeClr val="bg1"/>
                </a:solidFill>
                <a:latin typeface="Baskerville Old Face" panose="02020602080505020303" pitchFamily="18" charset="0"/>
                <a:cs typeface="Arial" panose="020B0604020202020204" pitchFamily="34" charset="0"/>
              </a:rPr>
              <a:t>Visitors from Victoria</a:t>
            </a:r>
          </a:p>
        </p:txBody>
      </p:sp>
      <p:sp>
        <p:nvSpPr>
          <p:cNvPr id="10" name="TextBox 9">
            <a:extLst>
              <a:ext uri="{FF2B5EF4-FFF2-40B4-BE49-F238E27FC236}">
                <a16:creationId xmlns:a16="http://schemas.microsoft.com/office/drawing/2014/main" id="{A019B7A9-91FF-A15D-0CF8-2D4E94C42939}"/>
              </a:ext>
            </a:extLst>
          </p:cNvPr>
          <p:cNvSpPr txBox="1"/>
          <p:nvPr/>
        </p:nvSpPr>
        <p:spPr>
          <a:xfrm>
            <a:off x="335278" y="607302"/>
            <a:ext cx="3257763" cy="341632"/>
          </a:xfrm>
          <a:prstGeom prst="rect">
            <a:avLst/>
          </a:prstGeom>
          <a:noFill/>
        </p:spPr>
        <p:txBody>
          <a:bodyPr wrap="square" rtlCol="0">
            <a:spAutoFit/>
          </a:bodyPr>
          <a:lstStyle/>
          <a:p>
            <a:pPr defTabSz="313411">
              <a:lnSpc>
                <a:spcPct val="90000"/>
              </a:lnSpc>
            </a:pPr>
            <a:r>
              <a:rPr lang="en-AU" sz="1000" spc="50">
                <a:solidFill>
                  <a:schemeClr val="bg1"/>
                </a:solidFill>
                <a:latin typeface="Arial" panose="020B0604020202020204" pitchFamily="34" charset="0"/>
                <a:cs typeface="Arial" panose="020B0604020202020204" pitchFamily="34" charset="0"/>
              </a:rPr>
              <a:t>Tasmanian Visitor Survey, YE December 2025</a:t>
            </a:r>
          </a:p>
          <a:p>
            <a:pPr defTabSz="313411">
              <a:lnSpc>
                <a:spcPct val="90000"/>
              </a:lnSpc>
            </a:pPr>
            <a:r>
              <a:rPr lang="en-AU" sz="800" spc="50">
                <a:solidFill>
                  <a:schemeClr val="bg1"/>
                </a:solidFill>
                <a:latin typeface="Arial" panose="020B0604020202020204" pitchFamily="34" charset="0"/>
                <a:cs typeface="Arial" panose="020B0604020202020204" pitchFamily="34" charset="0"/>
              </a:rPr>
              <a:t>Tourism Tasmania and Roy Morgan </a:t>
            </a:r>
            <a:endParaRPr lang="en-AU" sz="700" spc="5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a:latin typeface="Baskerville Old Face" panose="02020602080505020303" pitchFamily="18" charset="0"/>
              </a:rPr>
              <a:t>0</a:t>
            </a:r>
            <a:fld id="{47E4F430-A148-4AD4-9034-208CB6127A64}" type="slidenum">
              <a:rPr lang="en-AU" smtClean="0">
                <a:latin typeface="Baskerville Old Face" panose="02020602080505020303" pitchFamily="18" charset="0"/>
              </a:rPr>
              <a:pPr algn="r"/>
              <a:t>5</a:t>
            </a:fld>
            <a:endParaRPr lang="en-AU">
              <a:latin typeface="Baskerville Old Face" panose="02020602080505020303" pitchFamily="18" charset="0"/>
            </a:endParaRPr>
          </a:p>
        </p:txBody>
      </p:sp>
      <p:sp>
        <p:nvSpPr>
          <p:cNvPr id="14" name="TextBox 13">
            <a:extLst>
              <a:ext uri="{FF2B5EF4-FFF2-40B4-BE49-F238E27FC236}">
                <a16:creationId xmlns:a16="http://schemas.microsoft.com/office/drawing/2014/main" id="{D756D324-289B-6741-846D-F71015F4B784}"/>
              </a:ext>
            </a:extLst>
          </p:cNvPr>
          <p:cNvSpPr txBox="1"/>
          <p:nvPr/>
        </p:nvSpPr>
        <p:spPr>
          <a:xfrm>
            <a:off x="335278" y="1138227"/>
            <a:ext cx="3420000" cy="4785926"/>
          </a:xfrm>
          <a:prstGeom prst="rect">
            <a:avLst/>
          </a:prstGeom>
          <a:noFill/>
        </p:spPr>
        <p:txBody>
          <a:bodyPr wrap="square" lIns="91440" tIns="45720" rIns="91440" bIns="45720" anchor="t">
            <a:spAutoFit/>
          </a:bodyPr>
          <a:lstStyle/>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Victoria is the largest market for visitors to Tasmania, and second largest for spend, amongst interstate visitors.</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Total spend ($889.7m) was up 13.5% on the same period in 2024, with Victorians spending around $77 more each per trip.</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Victorian spending has experienced continued growth over the year, reversing the downward trend seen from the peak of visitor spend in 2023 to mid-2024. This recovery is led by holiday and VFR visitors.</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Victoria is traditionally Tasmania’s largest market but remains the only one of our top three markets (VIC, NSW, QLD) to have not yet fully recovered to 2019 levels of visitation, despite a 9.0% lift in visitation from last year, which was also the largest increase by volume of visitors of the top three markets.</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The lag in recovery has been due to fewer visitors coming for most purposes of visit, except for VFR which has for the first time now surpassed 2019 levels.</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Year-on-year there was growth in visitation for all purposes of visit, with particularly strong growth for VFR (+18.9%, to 137k).</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Holiday visitation has increased 3.7% to 190k from the same period in YE December 2024.</a:t>
            </a:r>
          </a:p>
          <a:p>
            <a:pPr marL="171450" indent="-171450">
              <a:spcAft>
                <a:spcPts val="600"/>
              </a:spcAft>
              <a:buFont typeface="Verdana Pro Light" panose="020B0304030504040204" pitchFamily="34" charset="0"/>
              <a:buChar char="—"/>
            </a:pPr>
            <a:r>
              <a:rPr lang="en-AU" sz="1000">
                <a:solidFill>
                  <a:schemeClr val="bg1"/>
                </a:solidFill>
                <a:latin typeface="Arial"/>
                <a:ea typeface="+mj-ea"/>
                <a:cs typeface="Arial"/>
              </a:rPr>
              <a:t>Victorians stayed a total of 3.08 million nights in the state, up 6% on 2024, for an average of 6.6 nights, down only marginally on 2024 (-0.2 of a night).</a:t>
            </a:r>
          </a:p>
        </p:txBody>
      </p:sp>
      <p:sp>
        <p:nvSpPr>
          <p:cNvPr id="42" name="TextBox 41">
            <a:extLst>
              <a:ext uri="{FF2B5EF4-FFF2-40B4-BE49-F238E27FC236}">
                <a16:creationId xmlns:a16="http://schemas.microsoft.com/office/drawing/2014/main" id="{3203428F-C79F-73A5-4CDC-9C827887AC6C}"/>
              </a:ext>
            </a:extLst>
          </p:cNvPr>
          <p:cNvSpPr txBox="1"/>
          <p:nvPr/>
        </p:nvSpPr>
        <p:spPr>
          <a:xfrm>
            <a:off x="4100300" y="289703"/>
            <a:ext cx="1330441" cy="300531"/>
          </a:xfrm>
          <a:prstGeom prst="rect">
            <a:avLst/>
          </a:prstGeom>
          <a:noFill/>
        </p:spPr>
        <p:txBody>
          <a:bodyPr wrap="square">
            <a:spAutoFit/>
          </a:bodyPr>
          <a:lstStyle/>
          <a:p>
            <a:pPr defTabSz="313411">
              <a:lnSpc>
                <a:spcPct val="125000"/>
              </a:lnSpc>
            </a:pPr>
            <a:r>
              <a:rPr lang="en-AU" sz="1200" b="1" spc="50">
                <a:solidFill>
                  <a:srgbClr val="1A322F"/>
                </a:solidFill>
                <a:latin typeface="Arial" panose="020B0604020202020204" pitchFamily="34" charset="0"/>
                <a:cs typeface="Arial" panose="020B0604020202020204" pitchFamily="34" charset="0"/>
              </a:rPr>
              <a:t>VICTORIA</a:t>
            </a:r>
            <a:endParaRPr lang="en-AU" sz="1050" spc="50">
              <a:solidFill>
                <a:srgbClr val="1A322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EC7873A-5138-C63D-3163-1C2ED9E72645}"/>
              </a:ext>
            </a:extLst>
          </p:cNvPr>
          <p:cNvSpPr txBox="1"/>
          <p:nvPr/>
        </p:nvSpPr>
        <p:spPr>
          <a:xfrm>
            <a:off x="4405703" y="656738"/>
            <a:ext cx="879005"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9" name="TextBox 8">
            <a:extLst>
              <a:ext uri="{FF2B5EF4-FFF2-40B4-BE49-F238E27FC236}">
                <a16:creationId xmlns:a16="http://schemas.microsoft.com/office/drawing/2014/main" id="{C78499C4-61A5-E23C-B6C9-2405B555C755}"/>
              </a:ext>
            </a:extLst>
          </p:cNvPr>
          <p:cNvSpPr txBox="1"/>
          <p:nvPr/>
        </p:nvSpPr>
        <p:spPr>
          <a:xfrm>
            <a:off x="4485204" y="935094"/>
            <a:ext cx="1800000" cy="203133"/>
          </a:xfrm>
          <a:prstGeom prst="rect">
            <a:avLst/>
          </a:prstGeom>
          <a:noFill/>
        </p:spPr>
        <p:txBody>
          <a:bodyPr wrap="square" rtlCol="0">
            <a:spAutoFit/>
          </a:bodyPr>
          <a:lstStyle/>
          <a:p>
            <a:pPr defTabSz="313411">
              <a:lnSpc>
                <a:spcPct val="90000"/>
              </a:lnSpc>
            </a:pPr>
            <a:r>
              <a:rPr lang="en-AU" sz="700">
                <a:solidFill>
                  <a:srgbClr val="1A322F"/>
                </a:solidFill>
                <a:latin typeface="Arial" panose="020B0604020202020204" pitchFamily="34" charset="0"/>
                <a:cs typeface="Arial" panose="020B0604020202020204" pitchFamily="34" charset="0"/>
                <a:sym typeface="Wingdings" panose="05000000000000000000" pitchFamily="2" charset="2"/>
              </a:rPr>
              <a:t> </a:t>
            </a:r>
            <a:r>
              <a:rPr lang="en-AU" sz="800">
                <a:solidFill>
                  <a:srgbClr val="1A322F"/>
                </a:solidFill>
                <a:latin typeface="Arial" panose="020B0604020202020204" pitchFamily="34" charset="0"/>
                <a:cs typeface="Arial" panose="020B0604020202020204" pitchFamily="34" charset="0"/>
                <a:sym typeface="Wingdings" panose="05000000000000000000" pitchFamily="2" charset="2"/>
              </a:rPr>
              <a:t>2025</a:t>
            </a:r>
            <a:endParaRPr lang="en-AU" sz="600">
              <a:solidFill>
                <a:srgbClr val="1A322F"/>
              </a:solidFill>
              <a:latin typeface="Arial" panose="020B0604020202020204" pitchFamily="34" charset="0"/>
              <a:cs typeface="Arial" panose="020B0604020202020204" pitchFamily="34" charset="0"/>
            </a:endParaRPr>
          </a:p>
        </p:txBody>
      </p:sp>
      <p:pic>
        <p:nvPicPr>
          <p:cNvPr id="121" name="Picture 120" descr="A walkway on a mountain&#10;&#10;AI-generated content may be incorrect.">
            <a:extLst>
              <a:ext uri="{FF2B5EF4-FFF2-40B4-BE49-F238E27FC236}">
                <a16:creationId xmlns:a16="http://schemas.microsoft.com/office/drawing/2014/main" id="{6F925392-AABE-EFEE-C077-14DCE536FC12}"/>
              </a:ext>
            </a:extLst>
          </p:cNvPr>
          <p:cNvPicPr>
            <a:picLocks noChangeAspect="1"/>
          </p:cNvPicPr>
          <p:nvPr/>
        </p:nvPicPr>
        <p:blipFill>
          <a:blip r:embed="rId2">
            <a:extLst>
              <a:ext uri="{28A0092B-C50C-407E-A947-70E740481C1C}">
                <a14:useLocalDpi xmlns:a14="http://schemas.microsoft.com/office/drawing/2010/main" val="0"/>
              </a:ext>
            </a:extLst>
          </a:blip>
          <a:srcRect t="5728" b="36950"/>
          <a:stretch/>
        </p:blipFill>
        <p:spPr>
          <a:xfrm>
            <a:off x="3856506" y="4878124"/>
            <a:ext cx="6049494" cy="1979876"/>
          </a:xfrm>
          <a:prstGeom prst="rect">
            <a:avLst/>
          </a:prstGeom>
        </p:spPr>
      </p:pic>
      <p:sp>
        <p:nvSpPr>
          <p:cNvPr id="122" name="TextBox 121">
            <a:extLst>
              <a:ext uri="{FF2B5EF4-FFF2-40B4-BE49-F238E27FC236}">
                <a16:creationId xmlns:a16="http://schemas.microsoft.com/office/drawing/2014/main" id="{782A40D4-BCF3-9A1B-D819-9E465FE42E52}"/>
              </a:ext>
            </a:extLst>
          </p:cNvPr>
          <p:cNvSpPr txBox="1"/>
          <p:nvPr/>
        </p:nvSpPr>
        <p:spPr>
          <a:xfrm>
            <a:off x="4986773" y="935094"/>
            <a:ext cx="1800000" cy="203133"/>
          </a:xfrm>
          <a:prstGeom prst="rect">
            <a:avLst/>
          </a:prstGeom>
          <a:noFill/>
        </p:spPr>
        <p:txBody>
          <a:bodyPr wrap="square" rtlCol="0">
            <a:spAutoFit/>
          </a:bodyPr>
          <a:lstStyle/>
          <a:p>
            <a:pPr defTabSz="313411">
              <a:lnSpc>
                <a:spcPct val="90000"/>
              </a:lnSpc>
            </a:pPr>
            <a:r>
              <a:rPr lang="en-AU" sz="800">
                <a:solidFill>
                  <a:schemeClr val="tx1">
                    <a:lumMod val="50000"/>
                    <a:lumOff val="50000"/>
                  </a:schemeClr>
                </a:solidFill>
                <a:latin typeface="Arial" panose="020B0604020202020204" pitchFamily="34" charset="0"/>
                <a:cs typeface="Arial" panose="020B0604020202020204" pitchFamily="34" charset="0"/>
                <a:sym typeface="Wingdings" panose="05000000000000000000" pitchFamily="2" charset="2"/>
              </a:rPr>
              <a:t> 2024</a:t>
            </a:r>
            <a:endParaRPr lang="en-AU" sz="700">
              <a:solidFill>
                <a:schemeClr val="tx1">
                  <a:lumMod val="50000"/>
                  <a:lumOff val="50000"/>
                </a:schemeClr>
              </a:solidFill>
              <a:latin typeface="Arial" panose="020B0604020202020204" pitchFamily="34" charset="0"/>
              <a:cs typeface="Arial" panose="020B0604020202020204" pitchFamily="34" charset="0"/>
            </a:endParaRPr>
          </a:p>
        </p:txBody>
      </p:sp>
      <p:pic>
        <p:nvPicPr>
          <p:cNvPr id="124" name="Picture 123" descr="A white line on a black background&#10;&#10;AI-generated content may be incorrect.">
            <a:extLst>
              <a:ext uri="{FF2B5EF4-FFF2-40B4-BE49-F238E27FC236}">
                <a16:creationId xmlns:a16="http://schemas.microsoft.com/office/drawing/2014/main" id="{0A248C04-E56C-CCFC-7474-5FC442AD7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922" y="6253397"/>
            <a:ext cx="269497" cy="360000"/>
          </a:xfrm>
          <a:prstGeom prst="rect">
            <a:avLst/>
          </a:prstGeom>
        </p:spPr>
      </p:pic>
      <p:sp>
        <p:nvSpPr>
          <p:cNvPr id="125" name="TextBox 124">
            <a:extLst>
              <a:ext uri="{FF2B5EF4-FFF2-40B4-BE49-F238E27FC236}">
                <a16:creationId xmlns:a16="http://schemas.microsoft.com/office/drawing/2014/main" id="{442A239D-90F0-C063-E531-585FA7AD97C3}"/>
              </a:ext>
            </a:extLst>
          </p:cNvPr>
          <p:cNvSpPr txBox="1"/>
          <p:nvPr/>
        </p:nvSpPr>
        <p:spPr>
          <a:xfrm>
            <a:off x="4310419" y="6307627"/>
            <a:ext cx="1702329" cy="307777"/>
          </a:xfrm>
          <a:prstGeom prst="rect">
            <a:avLst/>
          </a:prstGeom>
          <a:noFill/>
        </p:spPr>
        <p:txBody>
          <a:bodyPr wrap="square" rtlCol="0">
            <a:spAutoFit/>
          </a:bodyPr>
          <a:lstStyle/>
          <a:p>
            <a:r>
              <a:rPr lang="en-AU" sz="700">
                <a:solidFill>
                  <a:schemeClr val="bg1"/>
                </a:solidFill>
                <a:latin typeface="Arial" panose="020B0604020202020204" pitchFamily="34" charset="0"/>
                <a:cs typeface="Arial" panose="020B0604020202020204" pitchFamily="34" charset="0"/>
              </a:rPr>
              <a:t>Summit of Kunanyi / Mount Wellington</a:t>
            </a:r>
          </a:p>
          <a:p>
            <a:r>
              <a:rPr lang="en-AU" sz="700">
                <a:solidFill>
                  <a:schemeClr val="bg1"/>
                </a:solidFill>
                <a:latin typeface="Arial" panose="020B0604020202020204" pitchFamily="34" charset="0"/>
                <a:cs typeface="Arial" panose="020B0604020202020204" pitchFamily="34" charset="0"/>
              </a:rPr>
              <a:t>Samuel Shelley</a:t>
            </a:r>
          </a:p>
        </p:txBody>
      </p:sp>
      <p:sp>
        <p:nvSpPr>
          <p:cNvPr id="7" name="TextBox 6">
            <a:extLst>
              <a:ext uri="{FF2B5EF4-FFF2-40B4-BE49-F238E27FC236}">
                <a16:creationId xmlns:a16="http://schemas.microsoft.com/office/drawing/2014/main" id="{5365E923-114E-0E95-30FF-5F12C43CA63B}"/>
              </a:ext>
            </a:extLst>
          </p:cNvPr>
          <p:cNvSpPr txBox="1"/>
          <p:nvPr/>
        </p:nvSpPr>
        <p:spPr>
          <a:xfrm>
            <a:off x="497514" y="6453049"/>
            <a:ext cx="3257764" cy="189283"/>
          </a:xfrm>
          <a:prstGeom prst="rect">
            <a:avLst/>
          </a:prstGeom>
          <a:noFill/>
        </p:spPr>
        <p:txBody>
          <a:bodyPr wrap="square" rtlCol="0">
            <a:spAutoFit/>
          </a:bodyPr>
          <a:lstStyle/>
          <a:p>
            <a:pPr defTabSz="313411">
              <a:lnSpc>
                <a:spcPct val="90000"/>
              </a:lnSpc>
            </a:pPr>
            <a:r>
              <a:rPr lang="en-AU" sz="700" b="1" spc="300">
                <a:solidFill>
                  <a:schemeClr val="bg1"/>
                </a:solidFill>
                <a:latin typeface="Arial" panose="020B0604020202020204" pitchFamily="34" charset="0"/>
                <a:cs typeface="Arial" panose="020B0604020202020204" pitchFamily="34" charset="0"/>
              </a:rPr>
              <a:t>VISITOR DATA </a:t>
            </a:r>
            <a:r>
              <a:rPr lang="en-AU" sz="700" spc="300">
                <a:solidFill>
                  <a:schemeClr val="bg1"/>
                </a:solidFill>
                <a:latin typeface="Arial" panose="020B0604020202020204" pitchFamily="34" charset="0"/>
                <a:cs typeface="Arial" panose="020B0604020202020204" pitchFamily="34" charset="0"/>
              </a:rPr>
              <a:t>SNAPSHOT</a:t>
            </a:r>
            <a:endParaRPr lang="en-AU" sz="600" spc="30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013F437F-9675-962E-8BD0-E481A7888EB9}"/>
              </a:ext>
            </a:extLst>
          </p:cNvPr>
          <p:cNvGraphicFramePr>
            <a:graphicFrameLocks/>
          </p:cNvGraphicFramePr>
          <p:nvPr/>
        </p:nvGraphicFramePr>
        <p:xfrm>
          <a:off x="3930214" y="948934"/>
          <a:ext cx="2992191" cy="21709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FFFBDE5C-8462-4F88-9DAA-3D6312D509B4}"/>
              </a:ext>
            </a:extLst>
          </p:cNvPr>
          <p:cNvGraphicFramePr>
            <a:graphicFrameLocks/>
          </p:cNvGraphicFramePr>
          <p:nvPr/>
        </p:nvGraphicFramePr>
        <p:xfrm>
          <a:off x="6786773" y="590234"/>
          <a:ext cx="2895599" cy="25844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56A3E428-6E4A-E569-4FD2-986C11547DE7}"/>
              </a:ext>
            </a:extLst>
          </p:cNvPr>
          <p:cNvGraphicFramePr/>
          <p:nvPr/>
        </p:nvGraphicFramePr>
        <p:xfrm>
          <a:off x="5132406" y="3558273"/>
          <a:ext cx="1297695" cy="14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B428B22F-B07D-A429-F5AF-C43B02E1F554}"/>
              </a:ext>
            </a:extLst>
          </p:cNvPr>
          <p:cNvGraphicFramePr/>
          <p:nvPr/>
        </p:nvGraphicFramePr>
        <p:xfrm>
          <a:off x="6530851" y="3558273"/>
          <a:ext cx="1297695" cy="144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AB1474DF-6449-700E-5966-1D91F4A0806C}"/>
              </a:ext>
            </a:extLst>
          </p:cNvPr>
          <p:cNvGraphicFramePr/>
          <p:nvPr/>
        </p:nvGraphicFramePr>
        <p:xfrm>
          <a:off x="7938004" y="3558273"/>
          <a:ext cx="1297695" cy="1440000"/>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a:extLst>
              <a:ext uri="{FF2B5EF4-FFF2-40B4-BE49-F238E27FC236}">
                <a16:creationId xmlns:a16="http://schemas.microsoft.com/office/drawing/2014/main" id="{B5EEAA36-2BE3-D79A-5CCF-D17940F4E277}"/>
              </a:ext>
            </a:extLst>
          </p:cNvPr>
          <p:cNvSpPr txBox="1"/>
          <p:nvPr/>
        </p:nvSpPr>
        <p:spPr>
          <a:xfrm>
            <a:off x="4134477" y="3445907"/>
            <a:ext cx="986800" cy="713209"/>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Share of interstate visitation</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5" name="TextBox 14">
            <a:extLst>
              <a:ext uri="{FF2B5EF4-FFF2-40B4-BE49-F238E27FC236}">
                <a16:creationId xmlns:a16="http://schemas.microsoft.com/office/drawing/2014/main" id="{E8237206-A981-9987-CBB5-0E0DDD49C883}"/>
              </a:ext>
            </a:extLst>
          </p:cNvPr>
          <p:cNvSpPr txBox="1"/>
          <p:nvPr/>
        </p:nvSpPr>
        <p:spPr>
          <a:xfrm>
            <a:off x="5341750"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6" name="TextBox 15">
            <a:extLst>
              <a:ext uri="{FF2B5EF4-FFF2-40B4-BE49-F238E27FC236}">
                <a16:creationId xmlns:a16="http://schemas.microsoft.com/office/drawing/2014/main" id="{E8AAE2A6-4DBE-047C-5A18-188D4CF3630D}"/>
              </a:ext>
            </a:extLst>
          </p:cNvPr>
          <p:cNvSpPr txBox="1"/>
          <p:nvPr/>
        </p:nvSpPr>
        <p:spPr>
          <a:xfrm>
            <a:off x="6740195"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Spend</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02B7CE2D-24D3-F9EA-95B2-EC186A9FCC12}"/>
              </a:ext>
            </a:extLst>
          </p:cNvPr>
          <p:cNvSpPr txBox="1"/>
          <p:nvPr/>
        </p:nvSpPr>
        <p:spPr>
          <a:xfrm>
            <a:off x="8150184"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Nights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8" name="TextBox 17">
            <a:extLst>
              <a:ext uri="{FF2B5EF4-FFF2-40B4-BE49-F238E27FC236}">
                <a16:creationId xmlns:a16="http://schemas.microsoft.com/office/drawing/2014/main" id="{44F63781-8EA7-8F6B-EC9B-1F475D96AF25}"/>
              </a:ext>
            </a:extLst>
          </p:cNvPr>
          <p:cNvSpPr txBox="1"/>
          <p:nvPr/>
        </p:nvSpPr>
        <p:spPr>
          <a:xfrm>
            <a:off x="5487237" y="4113360"/>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37%</a:t>
            </a:r>
          </a:p>
        </p:txBody>
      </p:sp>
      <p:sp>
        <p:nvSpPr>
          <p:cNvPr id="19" name="TextBox 18">
            <a:extLst>
              <a:ext uri="{FF2B5EF4-FFF2-40B4-BE49-F238E27FC236}">
                <a16:creationId xmlns:a16="http://schemas.microsoft.com/office/drawing/2014/main" id="{9DA9377A-19FC-8355-6B2B-E2278B311057}"/>
              </a:ext>
            </a:extLst>
          </p:cNvPr>
          <p:cNvSpPr txBox="1"/>
          <p:nvPr/>
        </p:nvSpPr>
        <p:spPr>
          <a:xfrm>
            <a:off x="6891538"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27%</a:t>
            </a:r>
          </a:p>
        </p:txBody>
      </p:sp>
      <p:sp>
        <p:nvSpPr>
          <p:cNvPr id="20" name="TextBox 19">
            <a:extLst>
              <a:ext uri="{FF2B5EF4-FFF2-40B4-BE49-F238E27FC236}">
                <a16:creationId xmlns:a16="http://schemas.microsoft.com/office/drawing/2014/main" id="{C18D8905-753F-755C-37C3-5948BF6E8D1F}"/>
              </a:ext>
            </a:extLst>
          </p:cNvPr>
          <p:cNvSpPr txBox="1"/>
          <p:nvPr/>
        </p:nvSpPr>
        <p:spPr>
          <a:xfrm>
            <a:off x="8292836"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29%</a:t>
            </a:r>
          </a:p>
        </p:txBody>
      </p:sp>
    </p:spTree>
    <p:extLst>
      <p:ext uri="{BB962C8B-B14F-4D97-AF65-F5344CB8AC3E}">
        <p14:creationId xmlns:p14="http://schemas.microsoft.com/office/powerpoint/2010/main" val="72820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953C9D2-B1E4-1CEC-F978-848E649A9DAF}"/>
              </a:ext>
            </a:extLst>
          </p:cNvPr>
          <p:cNvSpPr/>
          <p:nvPr/>
        </p:nvSpPr>
        <p:spPr>
          <a:xfrm>
            <a:off x="-3036" y="0"/>
            <a:ext cx="3859542" cy="6858000"/>
          </a:xfrm>
          <a:prstGeom prst="rect">
            <a:avLst/>
          </a:prstGeom>
          <a:solidFill>
            <a:srgbClr val="1A32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0CEBA7-4C46-59A0-A090-9FD6FE092410}"/>
              </a:ext>
            </a:extLst>
          </p:cNvPr>
          <p:cNvSpPr>
            <a:spLocks noGrp="1"/>
          </p:cNvSpPr>
          <p:nvPr>
            <p:ph type="title" idx="4294967295"/>
          </p:nvPr>
        </p:nvSpPr>
        <p:spPr>
          <a:xfrm>
            <a:off x="335279" y="313641"/>
            <a:ext cx="3747266" cy="256683"/>
          </a:xfrm>
          <a:prstGeom prst="rect">
            <a:avLst/>
          </a:prstGeom>
        </p:spPr>
        <p:txBody>
          <a:bodyPr>
            <a:noAutofit/>
          </a:bodyPr>
          <a:lstStyle/>
          <a:p>
            <a:r>
              <a:rPr lang="en-AU" sz="2000" b="1" spc="50">
                <a:solidFill>
                  <a:schemeClr val="bg1"/>
                </a:solidFill>
                <a:latin typeface="Baskerville Old Face" panose="02020602080505020303" pitchFamily="18" charset="0"/>
                <a:cs typeface="Arial" panose="020B0604020202020204" pitchFamily="34" charset="0"/>
              </a:rPr>
              <a:t>Visitors from New South Wales</a:t>
            </a:r>
          </a:p>
        </p:txBody>
      </p:sp>
      <p:sp>
        <p:nvSpPr>
          <p:cNvPr id="10" name="TextBox 9">
            <a:extLst>
              <a:ext uri="{FF2B5EF4-FFF2-40B4-BE49-F238E27FC236}">
                <a16:creationId xmlns:a16="http://schemas.microsoft.com/office/drawing/2014/main" id="{A019B7A9-91FF-A15D-0CF8-2D4E94C42939}"/>
              </a:ext>
            </a:extLst>
          </p:cNvPr>
          <p:cNvSpPr txBox="1"/>
          <p:nvPr/>
        </p:nvSpPr>
        <p:spPr>
          <a:xfrm>
            <a:off x="335278" y="607302"/>
            <a:ext cx="3257763" cy="341632"/>
          </a:xfrm>
          <a:prstGeom prst="rect">
            <a:avLst/>
          </a:prstGeom>
          <a:noFill/>
        </p:spPr>
        <p:txBody>
          <a:bodyPr wrap="square" rtlCol="0">
            <a:spAutoFit/>
          </a:bodyPr>
          <a:lstStyle/>
          <a:p>
            <a:pPr defTabSz="313411">
              <a:lnSpc>
                <a:spcPct val="90000"/>
              </a:lnSpc>
            </a:pPr>
            <a:r>
              <a:rPr lang="en-AU" sz="1000" spc="50">
                <a:solidFill>
                  <a:schemeClr val="bg1"/>
                </a:solidFill>
                <a:latin typeface="Arial" panose="020B0604020202020204" pitchFamily="34" charset="0"/>
                <a:cs typeface="Arial" panose="020B0604020202020204" pitchFamily="34" charset="0"/>
              </a:rPr>
              <a:t>Tasmanian Visitor Survey, YE December 2025</a:t>
            </a:r>
          </a:p>
          <a:p>
            <a:pPr defTabSz="313411">
              <a:lnSpc>
                <a:spcPct val="90000"/>
              </a:lnSpc>
            </a:pPr>
            <a:r>
              <a:rPr lang="en-AU" sz="800" spc="50">
                <a:solidFill>
                  <a:schemeClr val="bg1"/>
                </a:solidFill>
                <a:latin typeface="Arial" panose="020B0604020202020204" pitchFamily="34" charset="0"/>
                <a:cs typeface="Arial" panose="020B0604020202020204" pitchFamily="34" charset="0"/>
              </a:rPr>
              <a:t>Tourism Tasmania and Roy Morgan </a:t>
            </a:r>
            <a:endParaRPr lang="en-AU" sz="700" spc="5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a:latin typeface="Baskerville Old Face" panose="02020602080505020303" pitchFamily="18" charset="0"/>
              </a:rPr>
              <a:t>0</a:t>
            </a:r>
            <a:fld id="{47E4F430-A148-4AD4-9034-208CB6127A64}" type="slidenum">
              <a:rPr lang="en-AU" smtClean="0">
                <a:latin typeface="Baskerville Old Face" panose="02020602080505020303" pitchFamily="18" charset="0"/>
              </a:rPr>
              <a:pPr algn="r"/>
              <a:t>6</a:t>
            </a:fld>
            <a:endParaRPr lang="en-AU">
              <a:latin typeface="Baskerville Old Face" panose="02020602080505020303" pitchFamily="18" charset="0"/>
            </a:endParaRPr>
          </a:p>
        </p:txBody>
      </p:sp>
      <p:sp>
        <p:nvSpPr>
          <p:cNvPr id="14" name="TextBox 13">
            <a:extLst>
              <a:ext uri="{FF2B5EF4-FFF2-40B4-BE49-F238E27FC236}">
                <a16:creationId xmlns:a16="http://schemas.microsoft.com/office/drawing/2014/main" id="{D756D324-289B-6741-846D-F71015F4B784}"/>
              </a:ext>
            </a:extLst>
          </p:cNvPr>
          <p:cNvSpPr txBox="1"/>
          <p:nvPr/>
        </p:nvSpPr>
        <p:spPr>
          <a:xfrm>
            <a:off x="335278" y="1143316"/>
            <a:ext cx="3420000" cy="3620158"/>
          </a:xfrm>
          <a:prstGeom prst="rect">
            <a:avLst/>
          </a:prstGeom>
          <a:noFill/>
        </p:spPr>
        <p:txBody>
          <a:bodyPr wrap="square">
            <a:spAutoFit/>
          </a:bodyPr>
          <a:lstStyle/>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a:cs typeface="Arial"/>
              </a:rPr>
              <a:t>New South Wales is the second largest market for visitors to Tasmania, though largest for spend, amongst interstate visitors.</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Visitors from NSW spent $932m in YE December 2025, up 8.0% year-on-year, and up 44% on 2019.</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Their average length of stay was down a marginal 0.2 of a night, however they also spent an extra $19 per night, leading to an overall increase in their spend per visit by $110, to $2,860.</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Total visitation from NSW was 325.7k, up 3.9% year-on-year, and up 1.6% on 2019. Holiday visitation saw a surge from 2024, up 10.8%, and as the represent 56% of visitors this increase drove the overall increase from the state. </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The increase in holiday visitation offset declines seen for VFR (-1.1%) and business or employment (-6.5%).</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These visitors spent a total of 3.03 million nights in the state, 1.3% more than in 2024.</a:t>
            </a:r>
            <a:endParaRPr lang="en-AU" sz="1000">
              <a:solidFill>
                <a:srgbClr val="FFFF00"/>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203428F-C79F-73A5-4CDC-9C827887AC6C}"/>
              </a:ext>
            </a:extLst>
          </p:cNvPr>
          <p:cNvSpPr txBox="1"/>
          <p:nvPr/>
        </p:nvSpPr>
        <p:spPr>
          <a:xfrm>
            <a:off x="4082545" y="313641"/>
            <a:ext cx="1915144" cy="300531"/>
          </a:xfrm>
          <a:prstGeom prst="rect">
            <a:avLst/>
          </a:prstGeom>
          <a:noFill/>
        </p:spPr>
        <p:txBody>
          <a:bodyPr wrap="square">
            <a:spAutoFit/>
          </a:bodyPr>
          <a:lstStyle/>
          <a:p>
            <a:pPr defTabSz="313411">
              <a:lnSpc>
                <a:spcPct val="125000"/>
              </a:lnSpc>
            </a:pPr>
            <a:r>
              <a:rPr lang="en-AU" sz="1200" b="1" spc="50">
                <a:solidFill>
                  <a:srgbClr val="1A322F"/>
                </a:solidFill>
                <a:latin typeface="Arial" panose="020B0604020202020204" pitchFamily="34" charset="0"/>
                <a:cs typeface="Arial" panose="020B0604020202020204" pitchFamily="34" charset="0"/>
              </a:rPr>
              <a:t>NEW SOUTH WALES</a:t>
            </a:r>
            <a:endParaRPr lang="en-AU" sz="1050" spc="50">
              <a:solidFill>
                <a:srgbClr val="1A322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CBD5978-1801-AD0D-5F3C-11B7A59D1534}"/>
              </a:ext>
            </a:extLst>
          </p:cNvPr>
          <p:cNvSpPr txBox="1"/>
          <p:nvPr/>
        </p:nvSpPr>
        <p:spPr>
          <a:xfrm>
            <a:off x="4400526" y="651457"/>
            <a:ext cx="841932"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3" name="TextBox 12">
            <a:extLst>
              <a:ext uri="{FF2B5EF4-FFF2-40B4-BE49-F238E27FC236}">
                <a16:creationId xmlns:a16="http://schemas.microsoft.com/office/drawing/2014/main" id="{8DD0FD0E-784C-BB2A-EB59-4CE2A19E22C2}"/>
              </a:ext>
            </a:extLst>
          </p:cNvPr>
          <p:cNvSpPr txBox="1"/>
          <p:nvPr/>
        </p:nvSpPr>
        <p:spPr>
          <a:xfrm>
            <a:off x="4455355" y="909080"/>
            <a:ext cx="601675" cy="203133"/>
          </a:xfrm>
          <a:prstGeom prst="rect">
            <a:avLst/>
          </a:prstGeom>
          <a:noFill/>
        </p:spPr>
        <p:txBody>
          <a:bodyPr wrap="square" rtlCol="0">
            <a:spAutoFit/>
          </a:bodyPr>
          <a:lstStyle/>
          <a:p>
            <a:pPr defTabSz="313411">
              <a:lnSpc>
                <a:spcPct val="90000"/>
              </a:lnSpc>
            </a:pPr>
            <a:r>
              <a:rPr lang="en-AU" sz="800">
                <a:solidFill>
                  <a:srgbClr val="1A322F"/>
                </a:solidFill>
                <a:latin typeface="Arial" panose="020B0604020202020204" pitchFamily="34" charset="0"/>
                <a:cs typeface="Arial" panose="020B0604020202020204" pitchFamily="34" charset="0"/>
                <a:sym typeface="Wingdings" panose="05000000000000000000" pitchFamily="2" charset="2"/>
              </a:rPr>
              <a:t> 2025</a:t>
            </a:r>
            <a:endParaRPr lang="en-AU" sz="800">
              <a:solidFill>
                <a:srgbClr val="1A322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CA9BCAE-A0CA-44C3-D8B1-95300E7DC2BA}"/>
              </a:ext>
            </a:extLst>
          </p:cNvPr>
          <p:cNvSpPr txBox="1"/>
          <p:nvPr/>
        </p:nvSpPr>
        <p:spPr>
          <a:xfrm>
            <a:off x="4998818" y="916557"/>
            <a:ext cx="1800000" cy="203133"/>
          </a:xfrm>
          <a:prstGeom prst="rect">
            <a:avLst/>
          </a:prstGeom>
          <a:noFill/>
        </p:spPr>
        <p:txBody>
          <a:bodyPr wrap="square" rtlCol="0">
            <a:spAutoFit/>
          </a:bodyPr>
          <a:lstStyle/>
          <a:p>
            <a:pPr defTabSz="313411">
              <a:lnSpc>
                <a:spcPct val="90000"/>
              </a:lnSpc>
            </a:pPr>
            <a:r>
              <a:rPr lang="en-AU" sz="700">
                <a:solidFill>
                  <a:schemeClr val="tx1">
                    <a:lumMod val="50000"/>
                    <a:lumOff val="50000"/>
                  </a:schemeClr>
                </a:solidFill>
                <a:latin typeface="Arial" panose="020B0604020202020204" pitchFamily="34" charset="0"/>
                <a:cs typeface="Arial" panose="020B0604020202020204" pitchFamily="34" charset="0"/>
                <a:sym typeface="Wingdings" panose="05000000000000000000" pitchFamily="2" charset="2"/>
              </a:rPr>
              <a:t> </a:t>
            </a:r>
            <a:r>
              <a:rPr lang="en-AU" sz="800">
                <a:solidFill>
                  <a:schemeClr val="tx1">
                    <a:lumMod val="50000"/>
                    <a:lumOff val="50000"/>
                  </a:schemeClr>
                </a:solidFill>
                <a:latin typeface="Arial" panose="020B0604020202020204" pitchFamily="34" charset="0"/>
                <a:cs typeface="Arial" panose="020B0604020202020204" pitchFamily="34" charset="0"/>
                <a:sym typeface="Wingdings" panose="05000000000000000000" pitchFamily="2" charset="2"/>
              </a:rPr>
              <a:t>2024</a:t>
            </a:r>
            <a:endParaRPr lang="en-AU" sz="600">
              <a:solidFill>
                <a:schemeClr val="tx1">
                  <a:lumMod val="50000"/>
                  <a:lumOff val="50000"/>
                </a:schemeClr>
              </a:solidFill>
              <a:latin typeface="Arial" panose="020B0604020202020204" pitchFamily="34" charset="0"/>
              <a:cs typeface="Arial" panose="020B0604020202020204" pitchFamily="34" charset="0"/>
            </a:endParaRPr>
          </a:p>
        </p:txBody>
      </p:sp>
      <p:pic>
        <p:nvPicPr>
          <p:cNvPr id="38" name="Picture 37" descr="A group of people walking in a field of pink flowers&#10;&#10;AI-generated content may be incorrect.">
            <a:extLst>
              <a:ext uri="{FF2B5EF4-FFF2-40B4-BE49-F238E27FC236}">
                <a16:creationId xmlns:a16="http://schemas.microsoft.com/office/drawing/2014/main" id="{6A6E7F3A-F7D6-66B4-B5F3-44EC33CE33CE}"/>
              </a:ext>
            </a:extLst>
          </p:cNvPr>
          <p:cNvPicPr>
            <a:picLocks noChangeAspect="1"/>
          </p:cNvPicPr>
          <p:nvPr/>
        </p:nvPicPr>
        <p:blipFill>
          <a:blip r:embed="rId2">
            <a:extLst>
              <a:ext uri="{28A0092B-C50C-407E-A947-70E740481C1C}">
                <a14:useLocalDpi xmlns:a14="http://schemas.microsoft.com/office/drawing/2010/main" val="0"/>
              </a:ext>
            </a:extLst>
          </a:blip>
          <a:srcRect t="39141" b="4207"/>
          <a:stretch/>
        </p:blipFill>
        <p:spPr>
          <a:xfrm>
            <a:off x="3856506" y="4888987"/>
            <a:ext cx="6049494" cy="1972752"/>
          </a:xfrm>
          <a:prstGeom prst="rect">
            <a:avLst/>
          </a:prstGeom>
        </p:spPr>
      </p:pic>
      <p:pic>
        <p:nvPicPr>
          <p:cNvPr id="40" name="Picture 39" descr="A black background with a black square&#10;&#10;AI-generated content may be incorrect.">
            <a:extLst>
              <a:ext uri="{FF2B5EF4-FFF2-40B4-BE49-F238E27FC236}">
                <a16:creationId xmlns:a16="http://schemas.microsoft.com/office/drawing/2014/main" id="{ACF3B8BE-3F21-AAA8-5866-769C1FD2C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725" y="6210471"/>
            <a:ext cx="237600" cy="360000"/>
          </a:xfrm>
          <a:prstGeom prst="rect">
            <a:avLst/>
          </a:prstGeom>
        </p:spPr>
      </p:pic>
      <p:sp>
        <p:nvSpPr>
          <p:cNvPr id="41" name="TextBox 40">
            <a:extLst>
              <a:ext uri="{FF2B5EF4-FFF2-40B4-BE49-F238E27FC236}">
                <a16:creationId xmlns:a16="http://schemas.microsoft.com/office/drawing/2014/main" id="{F5F2D0CA-B3C3-AAA2-58B8-8003226FD0C6}"/>
              </a:ext>
            </a:extLst>
          </p:cNvPr>
          <p:cNvSpPr txBox="1"/>
          <p:nvPr/>
        </p:nvSpPr>
        <p:spPr>
          <a:xfrm>
            <a:off x="4404306" y="6236582"/>
            <a:ext cx="1487570" cy="307777"/>
          </a:xfrm>
          <a:prstGeom prst="rect">
            <a:avLst/>
          </a:prstGeom>
          <a:noFill/>
        </p:spPr>
        <p:txBody>
          <a:bodyPr wrap="square" rtlCol="0">
            <a:spAutoFit/>
          </a:bodyPr>
          <a:lstStyle/>
          <a:p>
            <a:r>
              <a:rPr lang="en-AU" sz="700">
                <a:latin typeface="Arial" panose="020B0604020202020204" pitchFamily="34" charset="0"/>
                <a:cs typeface="Arial" panose="020B0604020202020204" pitchFamily="34" charset="0"/>
              </a:rPr>
              <a:t>Table Cape Tulip Farm </a:t>
            </a:r>
          </a:p>
          <a:p>
            <a:r>
              <a:rPr lang="en-AU" sz="700">
                <a:latin typeface="Arial" panose="020B0604020202020204" pitchFamily="34" charset="0"/>
                <a:cs typeface="Arial" panose="020B0604020202020204" pitchFamily="34" charset="0"/>
              </a:rPr>
              <a:t>Tourism Australia</a:t>
            </a:r>
          </a:p>
        </p:txBody>
      </p:sp>
      <p:sp>
        <p:nvSpPr>
          <p:cNvPr id="5" name="TextBox 4">
            <a:extLst>
              <a:ext uri="{FF2B5EF4-FFF2-40B4-BE49-F238E27FC236}">
                <a16:creationId xmlns:a16="http://schemas.microsoft.com/office/drawing/2014/main" id="{A96B10B5-BB5B-3EB8-2428-55C5CD041B02}"/>
              </a:ext>
            </a:extLst>
          </p:cNvPr>
          <p:cNvSpPr txBox="1"/>
          <p:nvPr/>
        </p:nvSpPr>
        <p:spPr>
          <a:xfrm>
            <a:off x="497514" y="6453049"/>
            <a:ext cx="3257764" cy="189283"/>
          </a:xfrm>
          <a:prstGeom prst="rect">
            <a:avLst/>
          </a:prstGeom>
          <a:noFill/>
        </p:spPr>
        <p:txBody>
          <a:bodyPr wrap="square" rtlCol="0">
            <a:spAutoFit/>
          </a:bodyPr>
          <a:lstStyle/>
          <a:p>
            <a:pPr defTabSz="313411">
              <a:lnSpc>
                <a:spcPct val="90000"/>
              </a:lnSpc>
            </a:pPr>
            <a:r>
              <a:rPr lang="en-AU" sz="700" b="1" spc="300">
                <a:solidFill>
                  <a:schemeClr val="bg1"/>
                </a:solidFill>
                <a:latin typeface="Arial" panose="020B0604020202020204" pitchFamily="34" charset="0"/>
                <a:cs typeface="Arial" panose="020B0604020202020204" pitchFamily="34" charset="0"/>
              </a:rPr>
              <a:t>VISITOR DATA </a:t>
            </a:r>
            <a:r>
              <a:rPr lang="en-AU" sz="700" spc="300">
                <a:solidFill>
                  <a:schemeClr val="bg1"/>
                </a:solidFill>
                <a:latin typeface="Arial" panose="020B0604020202020204" pitchFamily="34" charset="0"/>
                <a:cs typeface="Arial" panose="020B0604020202020204" pitchFamily="34" charset="0"/>
              </a:rPr>
              <a:t>SNAPSHOT</a:t>
            </a:r>
            <a:endParaRPr lang="en-AU" sz="600" spc="30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278A66EF-4C97-42AD-A4E6-46039B21DC4B}"/>
              </a:ext>
            </a:extLst>
          </p:cNvPr>
          <p:cNvGraphicFramePr>
            <a:graphicFrameLocks/>
          </p:cNvGraphicFramePr>
          <p:nvPr/>
        </p:nvGraphicFramePr>
        <p:xfrm>
          <a:off x="3893969" y="951130"/>
          <a:ext cx="2896941" cy="21614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6221360F-2E8C-46BC-98A3-9A9C396725D0}"/>
              </a:ext>
            </a:extLst>
          </p:cNvPr>
          <p:cNvGraphicFramePr>
            <a:graphicFrameLocks/>
          </p:cNvGraphicFramePr>
          <p:nvPr/>
        </p:nvGraphicFramePr>
        <p:xfrm>
          <a:off x="6845739" y="607302"/>
          <a:ext cx="2876550" cy="2641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C3F0D53A-EC1F-3B81-C6A5-5028F363A1FB}"/>
              </a:ext>
            </a:extLst>
          </p:cNvPr>
          <p:cNvGraphicFramePr/>
          <p:nvPr/>
        </p:nvGraphicFramePr>
        <p:xfrm>
          <a:off x="5132406" y="3558273"/>
          <a:ext cx="1297695" cy="14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2AEE1ABE-9642-CEDB-943C-6804E6035065}"/>
              </a:ext>
            </a:extLst>
          </p:cNvPr>
          <p:cNvGraphicFramePr/>
          <p:nvPr/>
        </p:nvGraphicFramePr>
        <p:xfrm>
          <a:off x="6530851" y="3558273"/>
          <a:ext cx="1297695" cy="144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54B10CF9-8C7E-D4F8-34A7-219FD57D7CCB}"/>
              </a:ext>
            </a:extLst>
          </p:cNvPr>
          <p:cNvGraphicFramePr/>
          <p:nvPr/>
        </p:nvGraphicFramePr>
        <p:xfrm>
          <a:off x="7938004" y="3558273"/>
          <a:ext cx="1297695" cy="1440000"/>
        </p:xfrm>
        <a:graphic>
          <a:graphicData uri="http://schemas.openxmlformats.org/drawingml/2006/chart">
            <c:chart xmlns:c="http://schemas.openxmlformats.org/drawingml/2006/chart" xmlns:r="http://schemas.openxmlformats.org/officeDocument/2006/relationships" r:id="rId8"/>
          </a:graphicData>
        </a:graphic>
      </p:graphicFrame>
      <p:sp>
        <p:nvSpPr>
          <p:cNvPr id="15" name="TextBox 14">
            <a:extLst>
              <a:ext uri="{FF2B5EF4-FFF2-40B4-BE49-F238E27FC236}">
                <a16:creationId xmlns:a16="http://schemas.microsoft.com/office/drawing/2014/main" id="{740EAD3B-E2A7-4033-4E1E-7E5A02A00ECB}"/>
              </a:ext>
            </a:extLst>
          </p:cNvPr>
          <p:cNvSpPr txBox="1"/>
          <p:nvPr/>
        </p:nvSpPr>
        <p:spPr>
          <a:xfrm>
            <a:off x="4134477" y="3445907"/>
            <a:ext cx="986800" cy="713209"/>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Share of interstate visitation</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6" name="TextBox 15">
            <a:extLst>
              <a:ext uri="{FF2B5EF4-FFF2-40B4-BE49-F238E27FC236}">
                <a16:creationId xmlns:a16="http://schemas.microsoft.com/office/drawing/2014/main" id="{2D2DB28F-7EE3-7754-818D-E3B63A695BF0}"/>
              </a:ext>
            </a:extLst>
          </p:cNvPr>
          <p:cNvSpPr txBox="1"/>
          <p:nvPr/>
        </p:nvSpPr>
        <p:spPr>
          <a:xfrm>
            <a:off x="5341750"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4B7766A5-3307-7F6C-29E1-67C34B3AE0F2}"/>
              </a:ext>
            </a:extLst>
          </p:cNvPr>
          <p:cNvSpPr txBox="1"/>
          <p:nvPr/>
        </p:nvSpPr>
        <p:spPr>
          <a:xfrm>
            <a:off x="6740195"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Spend</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8" name="TextBox 17">
            <a:extLst>
              <a:ext uri="{FF2B5EF4-FFF2-40B4-BE49-F238E27FC236}">
                <a16:creationId xmlns:a16="http://schemas.microsoft.com/office/drawing/2014/main" id="{691A634F-350B-2002-5BCE-D3B9B5BBE6A3}"/>
              </a:ext>
            </a:extLst>
          </p:cNvPr>
          <p:cNvSpPr txBox="1"/>
          <p:nvPr/>
        </p:nvSpPr>
        <p:spPr>
          <a:xfrm>
            <a:off x="8150184"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Nights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9" name="TextBox 18">
            <a:extLst>
              <a:ext uri="{FF2B5EF4-FFF2-40B4-BE49-F238E27FC236}">
                <a16:creationId xmlns:a16="http://schemas.microsoft.com/office/drawing/2014/main" id="{5C2794EC-E8E7-E9BB-6925-464911F2266A}"/>
              </a:ext>
            </a:extLst>
          </p:cNvPr>
          <p:cNvSpPr txBox="1"/>
          <p:nvPr/>
        </p:nvSpPr>
        <p:spPr>
          <a:xfrm>
            <a:off x="5487237"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27%</a:t>
            </a:r>
          </a:p>
        </p:txBody>
      </p:sp>
      <p:sp>
        <p:nvSpPr>
          <p:cNvPr id="20" name="TextBox 19">
            <a:extLst>
              <a:ext uri="{FF2B5EF4-FFF2-40B4-BE49-F238E27FC236}">
                <a16:creationId xmlns:a16="http://schemas.microsoft.com/office/drawing/2014/main" id="{3BC0D994-2E1B-F7EB-2F56-30A68D0F932B}"/>
              </a:ext>
            </a:extLst>
          </p:cNvPr>
          <p:cNvSpPr txBox="1"/>
          <p:nvPr/>
        </p:nvSpPr>
        <p:spPr>
          <a:xfrm>
            <a:off x="6891538"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29%</a:t>
            </a:r>
          </a:p>
        </p:txBody>
      </p:sp>
      <p:sp>
        <p:nvSpPr>
          <p:cNvPr id="21" name="TextBox 20">
            <a:extLst>
              <a:ext uri="{FF2B5EF4-FFF2-40B4-BE49-F238E27FC236}">
                <a16:creationId xmlns:a16="http://schemas.microsoft.com/office/drawing/2014/main" id="{257B6618-7AA3-D564-C740-6A8B1D52A4D4}"/>
              </a:ext>
            </a:extLst>
          </p:cNvPr>
          <p:cNvSpPr txBox="1"/>
          <p:nvPr/>
        </p:nvSpPr>
        <p:spPr>
          <a:xfrm>
            <a:off x="8292836"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27%</a:t>
            </a:r>
          </a:p>
        </p:txBody>
      </p:sp>
    </p:spTree>
    <p:extLst>
      <p:ext uri="{BB962C8B-B14F-4D97-AF65-F5344CB8AC3E}">
        <p14:creationId xmlns:p14="http://schemas.microsoft.com/office/powerpoint/2010/main" val="387534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953C9D2-B1E4-1CEC-F978-848E649A9DAF}"/>
              </a:ext>
            </a:extLst>
          </p:cNvPr>
          <p:cNvSpPr/>
          <p:nvPr/>
        </p:nvSpPr>
        <p:spPr>
          <a:xfrm>
            <a:off x="-3036" y="0"/>
            <a:ext cx="3859542" cy="6858000"/>
          </a:xfrm>
          <a:prstGeom prst="rect">
            <a:avLst/>
          </a:prstGeom>
          <a:solidFill>
            <a:srgbClr val="1A32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0CEBA7-4C46-59A0-A090-9FD6FE092410}"/>
              </a:ext>
            </a:extLst>
          </p:cNvPr>
          <p:cNvSpPr>
            <a:spLocks noGrp="1"/>
          </p:cNvSpPr>
          <p:nvPr>
            <p:ph type="title" idx="4294967295"/>
          </p:nvPr>
        </p:nvSpPr>
        <p:spPr>
          <a:xfrm>
            <a:off x="335279" y="313641"/>
            <a:ext cx="3573034" cy="256683"/>
          </a:xfrm>
          <a:prstGeom prst="rect">
            <a:avLst/>
          </a:prstGeom>
        </p:spPr>
        <p:txBody>
          <a:bodyPr>
            <a:noAutofit/>
          </a:bodyPr>
          <a:lstStyle/>
          <a:p>
            <a:r>
              <a:rPr lang="en-AU" sz="2000" b="1" spc="50">
                <a:solidFill>
                  <a:schemeClr val="bg1"/>
                </a:solidFill>
                <a:latin typeface="Baskerville Old Face" panose="02020602080505020303" pitchFamily="18" charset="0"/>
                <a:cs typeface="Arial" panose="020B0604020202020204" pitchFamily="34" charset="0"/>
              </a:rPr>
              <a:t>Visitors from Queensland</a:t>
            </a:r>
          </a:p>
        </p:txBody>
      </p:sp>
      <p:sp>
        <p:nvSpPr>
          <p:cNvPr id="10" name="TextBox 9">
            <a:extLst>
              <a:ext uri="{FF2B5EF4-FFF2-40B4-BE49-F238E27FC236}">
                <a16:creationId xmlns:a16="http://schemas.microsoft.com/office/drawing/2014/main" id="{A019B7A9-91FF-A15D-0CF8-2D4E94C42939}"/>
              </a:ext>
            </a:extLst>
          </p:cNvPr>
          <p:cNvSpPr txBox="1"/>
          <p:nvPr/>
        </p:nvSpPr>
        <p:spPr>
          <a:xfrm>
            <a:off x="335278" y="607302"/>
            <a:ext cx="3257763" cy="341632"/>
          </a:xfrm>
          <a:prstGeom prst="rect">
            <a:avLst/>
          </a:prstGeom>
          <a:noFill/>
        </p:spPr>
        <p:txBody>
          <a:bodyPr wrap="square" rtlCol="0">
            <a:spAutoFit/>
          </a:bodyPr>
          <a:lstStyle/>
          <a:p>
            <a:pPr defTabSz="313411">
              <a:lnSpc>
                <a:spcPct val="90000"/>
              </a:lnSpc>
            </a:pPr>
            <a:r>
              <a:rPr lang="en-AU" sz="1000" spc="50">
                <a:solidFill>
                  <a:schemeClr val="bg1"/>
                </a:solidFill>
                <a:latin typeface="Arial" panose="020B0604020202020204" pitchFamily="34" charset="0"/>
                <a:cs typeface="Arial" panose="020B0604020202020204" pitchFamily="34" charset="0"/>
              </a:rPr>
              <a:t>Tasmanian Visitor Survey, YE December 2025</a:t>
            </a:r>
          </a:p>
          <a:p>
            <a:pPr defTabSz="313411">
              <a:lnSpc>
                <a:spcPct val="90000"/>
              </a:lnSpc>
            </a:pPr>
            <a:r>
              <a:rPr lang="en-AU" sz="800" spc="50">
                <a:solidFill>
                  <a:schemeClr val="bg1"/>
                </a:solidFill>
                <a:latin typeface="Arial" panose="020B0604020202020204" pitchFamily="34" charset="0"/>
                <a:cs typeface="Arial" panose="020B0604020202020204" pitchFamily="34" charset="0"/>
              </a:rPr>
              <a:t>Tourism Tasmania and Roy Morgan </a:t>
            </a:r>
            <a:endParaRPr lang="en-AU" sz="700" spc="5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4B2E474-67B3-B350-EFDF-9DCA37C37CB0}"/>
              </a:ext>
            </a:extLst>
          </p:cNvPr>
          <p:cNvSpPr>
            <a:spLocks noGrp="1"/>
          </p:cNvSpPr>
          <p:nvPr>
            <p:ph type="sldNum" sz="quarter" idx="4294967295"/>
          </p:nvPr>
        </p:nvSpPr>
        <p:spPr>
          <a:xfrm>
            <a:off x="6996113" y="6356352"/>
            <a:ext cx="2228850" cy="365125"/>
          </a:xfrm>
        </p:spPr>
        <p:txBody>
          <a:bodyPr/>
          <a:lstStyle/>
          <a:p>
            <a:pPr algn="r"/>
            <a:r>
              <a:rPr lang="en-AU">
                <a:latin typeface="Baskerville Old Face" panose="02020602080505020303" pitchFamily="18" charset="0"/>
              </a:rPr>
              <a:t>0</a:t>
            </a:r>
            <a:fld id="{47E4F430-A148-4AD4-9034-208CB6127A64}" type="slidenum">
              <a:rPr lang="en-AU" smtClean="0">
                <a:latin typeface="Baskerville Old Face" panose="02020602080505020303" pitchFamily="18" charset="0"/>
              </a:rPr>
              <a:pPr algn="r"/>
              <a:t>7</a:t>
            </a:fld>
            <a:endParaRPr lang="en-AU">
              <a:latin typeface="Baskerville Old Face" panose="02020602080505020303" pitchFamily="18" charset="0"/>
            </a:endParaRPr>
          </a:p>
        </p:txBody>
      </p:sp>
      <p:sp>
        <p:nvSpPr>
          <p:cNvPr id="14" name="TextBox 13">
            <a:extLst>
              <a:ext uri="{FF2B5EF4-FFF2-40B4-BE49-F238E27FC236}">
                <a16:creationId xmlns:a16="http://schemas.microsoft.com/office/drawing/2014/main" id="{D756D324-289B-6741-846D-F71015F4B784}"/>
              </a:ext>
            </a:extLst>
          </p:cNvPr>
          <p:cNvSpPr txBox="1"/>
          <p:nvPr/>
        </p:nvSpPr>
        <p:spPr>
          <a:xfrm>
            <a:off x="335278" y="1143316"/>
            <a:ext cx="3420000" cy="4728154"/>
          </a:xfrm>
          <a:prstGeom prst="rect">
            <a:avLst/>
          </a:prstGeom>
          <a:noFill/>
        </p:spPr>
        <p:txBody>
          <a:bodyPr wrap="square">
            <a:spAutoFit/>
          </a:bodyPr>
          <a:lstStyle/>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Queensland is the third largest market for visitors to Tasmania and for spend, amongst interstate visitors.</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Visitation surged 10.6% to a record 250,000 visitors in 2025. They spent more too, up 18.1% to $829m</a:t>
            </a:r>
            <a:r>
              <a:rPr lang="en-AU" sz="1000">
                <a:solidFill>
                  <a:srgbClr val="FFFF00"/>
                </a:solidFill>
                <a:latin typeface="Arial" panose="020B0604020202020204" pitchFamily="34" charset="0"/>
                <a:ea typeface="+mj-ea"/>
                <a:cs typeface="Arial" panose="020B0604020202020204" pitchFamily="34" charset="0"/>
              </a:rPr>
              <a:t>.</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Queensland leads the top three states in growth since 2019, with an additional $408m in spend, 69k extra visitors, and 913k more nights stayed in 2025.</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Queenslanders spent a total of 2.86m nights in the state, an 11.3% increase year-on-year, and a substantial 47% increase on 2019.</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Average spend per visitor increased by $209 to $3,316 due to an extra $17 spent per night while the average length of stay did not change.</a:t>
            </a:r>
          </a:p>
          <a:p>
            <a:pPr marL="171450" indent="-171450">
              <a:lnSpc>
                <a:spcPct val="114000"/>
              </a:lnSpc>
              <a:spcAft>
                <a:spcPts val="600"/>
              </a:spcAft>
              <a:buFont typeface="Verdana Pro Light" panose="020B0304030504040204" pitchFamily="34" charset="0"/>
              <a:buChar char="—"/>
            </a:pPr>
            <a:r>
              <a:rPr lang="en-AU" sz="1000">
                <a:solidFill>
                  <a:schemeClr val="bg1"/>
                </a:solidFill>
                <a:latin typeface="Arial" panose="020B0604020202020204" pitchFamily="34" charset="0"/>
                <a:ea typeface="+mj-ea"/>
                <a:cs typeface="Arial" panose="020B0604020202020204" pitchFamily="34" charset="0"/>
              </a:rPr>
              <a:t>More Queenslanders travelled for a holiday (+13.8%) and for business/employment purposes (+18.9%) than the same period in 2024, together boosting overall visitation.</a:t>
            </a:r>
          </a:p>
          <a:p>
            <a:pPr marL="171450" indent="-171450">
              <a:lnSpc>
                <a:spcPct val="114000"/>
              </a:lnSpc>
              <a:spcAft>
                <a:spcPts val="600"/>
              </a:spcAft>
              <a:buFont typeface="Verdana Pro Light" panose="020B0304030504040204" pitchFamily="34" charset="0"/>
              <a:buChar char="—"/>
            </a:pPr>
            <a:endParaRPr lang="en-AU" sz="1000">
              <a:solidFill>
                <a:schemeClr val="bg1"/>
              </a:solidFill>
              <a:latin typeface="Arial" panose="020B0604020202020204" pitchFamily="34" charset="0"/>
              <a:ea typeface="+mj-ea"/>
              <a:cs typeface="Arial" panose="020B0604020202020204" pitchFamily="34" charset="0"/>
            </a:endParaRPr>
          </a:p>
          <a:p>
            <a:pPr>
              <a:lnSpc>
                <a:spcPct val="114000"/>
              </a:lnSpc>
              <a:spcAft>
                <a:spcPts val="600"/>
              </a:spcAft>
            </a:pPr>
            <a:r>
              <a:rPr lang="en-AU" sz="1000" i="1">
                <a:solidFill>
                  <a:schemeClr val="bg1"/>
                </a:solidFill>
                <a:latin typeface="Arial"/>
                <a:cs typeface="Arial"/>
              </a:rPr>
              <a:t>Explore more visitor data, including state of origin and purpose of visit, via the interactive </a:t>
            </a:r>
            <a:r>
              <a:rPr lang="en-AU" sz="1000" i="1">
                <a:solidFill>
                  <a:schemeClr val="bg1"/>
                </a:solidFill>
                <a:latin typeface="Arial"/>
                <a:cs typeface="Arial"/>
                <a:hlinkClick r:id="rId2">
                  <a:extLst>
                    <a:ext uri="{A12FA001-AC4F-418D-AE19-62706E023703}">
                      <ahyp:hlinkClr xmlns:ahyp="http://schemas.microsoft.com/office/drawing/2018/hyperlinkcolor" val="tx"/>
                    </a:ext>
                  </a:extLst>
                </a:hlinkClick>
              </a:rPr>
              <a:t>TVS Analyser </a:t>
            </a:r>
            <a:r>
              <a:rPr lang="en-AU" sz="1000" i="1">
                <a:solidFill>
                  <a:schemeClr val="bg1"/>
                </a:solidFill>
                <a:latin typeface="Arial"/>
                <a:cs typeface="Arial"/>
              </a:rPr>
              <a:t>dashboard.</a:t>
            </a:r>
            <a:endParaRPr lang="en-AU" sz="1000" i="1">
              <a:solidFill>
                <a:schemeClr val="bg1"/>
              </a:solidFill>
              <a:latin typeface="Arial" panose="020B0604020202020204" pitchFamily="34" charset="0"/>
              <a:cs typeface="Arial" panose="020B0604020202020204" pitchFamily="34" charset="0"/>
            </a:endParaRPr>
          </a:p>
          <a:p>
            <a:pPr marL="171450" indent="-171450">
              <a:lnSpc>
                <a:spcPct val="114000"/>
              </a:lnSpc>
              <a:spcAft>
                <a:spcPts val="600"/>
              </a:spcAft>
              <a:buFont typeface="Verdana Pro Light" panose="020B0304030504040204" pitchFamily="34" charset="0"/>
              <a:buChar char="—"/>
            </a:pPr>
            <a:endParaRPr lang="en-AU" sz="1000">
              <a:solidFill>
                <a:schemeClr val="bg1"/>
              </a:solidFill>
              <a:latin typeface="Arial" panose="020B0604020202020204" pitchFamily="34" charset="0"/>
              <a:ea typeface="+mj-ea"/>
              <a:cs typeface="Arial" panose="020B0604020202020204" pitchFamily="34" charset="0"/>
            </a:endParaRPr>
          </a:p>
        </p:txBody>
      </p:sp>
      <p:sp>
        <p:nvSpPr>
          <p:cNvPr id="42" name="TextBox 41">
            <a:extLst>
              <a:ext uri="{FF2B5EF4-FFF2-40B4-BE49-F238E27FC236}">
                <a16:creationId xmlns:a16="http://schemas.microsoft.com/office/drawing/2014/main" id="{3203428F-C79F-73A5-4CDC-9C827887AC6C}"/>
              </a:ext>
            </a:extLst>
          </p:cNvPr>
          <p:cNvSpPr txBox="1"/>
          <p:nvPr/>
        </p:nvSpPr>
        <p:spPr>
          <a:xfrm>
            <a:off x="4082545" y="313641"/>
            <a:ext cx="1403855" cy="300531"/>
          </a:xfrm>
          <a:prstGeom prst="rect">
            <a:avLst/>
          </a:prstGeom>
          <a:noFill/>
        </p:spPr>
        <p:txBody>
          <a:bodyPr wrap="square">
            <a:spAutoFit/>
          </a:bodyPr>
          <a:lstStyle/>
          <a:p>
            <a:pPr defTabSz="313411">
              <a:lnSpc>
                <a:spcPct val="125000"/>
              </a:lnSpc>
            </a:pPr>
            <a:r>
              <a:rPr lang="en-AU" sz="1200" b="1" spc="50">
                <a:solidFill>
                  <a:srgbClr val="1A322F"/>
                </a:solidFill>
                <a:latin typeface="Arial" panose="020B0604020202020204" pitchFamily="34" charset="0"/>
                <a:cs typeface="Arial" panose="020B0604020202020204" pitchFamily="34" charset="0"/>
              </a:rPr>
              <a:t>QUEENSLAND</a:t>
            </a:r>
            <a:endParaRPr lang="en-AU" sz="1050" spc="50">
              <a:solidFill>
                <a:srgbClr val="1A322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F8A04CF-FC2C-2FA1-083A-03DB39B29AB8}"/>
              </a:ext>
            </a:extLst>
          </p:cNvPr>
          <p:cNvSpPr txBox="1"/>
          <p:nvPr/>
        </p:nvSpPr>
        <p:spPr>
          <a:xfrm>
            <a:off x="4397659" y="656738"/>
            <a:ext cx="876472" cy="292196"/>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pic>
        <p:nvPicPr>
          <p:cNvPr id="20" name="Picture 19" descr="A rocky shore with waves crashing on it&#10;&#10;AI-generated content may be incorrect.">
            <a:extLst>
              <a:ext uri="{FF2B5EF4-FFF2-40B4-BE49-F238E27FC236}">
                <a16:creationId xmlns:a16="http://schemas.microsoft.com/office/drawing/2014/main" id="{8586B395-AF7E-9E33-B26D-5619FB192AD5}"/>
              </a:ext>
            </a:extLst>
          </p:cNvPr>
          <p:cNvPicPr>
            <a:picLocks noChangeAspect="1"/>
          </p:cNvPicPr>
          <p:nvPr/>
        </p:nvPicPr>
        <p:blipFill>
          <a:blip r:embed="rId3">
            <a:extLst>
              <a:ext uri="{28A0092B-C50C-407E-A947-70E740481C1C}">
                <a14:useLocalDpi xmlns:a14="http://schemas.microsoft.com/office/drawing/2010/main" val="0"/>
              </a:ext>
            </a:extLst>
          </a:blip>
          <a:srcRect t="5323" b="37812"/>
          <a:stretch/>
        </p:blipFill>
        <p:spPr>
          <a:xfrm>
            <a:off x="3856506" y="4888217"/>
            <a:ext cx="6049493" cy="1979877"/>
          </a:xfrm>
          <a:prstGeom prst="rect">
            <a:avLst/>
          </a:prstGeom>
        </p:spPr>
      </p:pic>
      <p:sp>
        <p:nvSpPr>
          <p:cNvPr id="21" name="TextBox 20">
            <a:extLst>
              <a:ext uri="{FF2B5EF4-FFF2-40B4-BE49-F238E27FC236}">
                <a16:creationId xmlns:a16="http://schemas.microsoft.com/office/drawing/2014/main" id="{9F597F23-BFF8-80F0-A2AA-B1512EAD4EC0}"/>
              </a:ext>
            </a:extLst>
          </p:cNvPr>
          <p:cNvSpPr txBox="1"/>
          <p:nvPr/>
        </p:nvSpPr>
        <p:spPr>
          <a:xfrm>
            <a:off x="4993090" y="910758"/>
            <a:ext cx="1800000" cy="203133"/>
          </a:xfrm>
          <a:prstGeom prst="rect">
            <a:avLst/>
          </a:prstGeom>
          <a:noFill/>
        </p:spPr>
        <p:txBody>
          <a:bodyPr wrap="square" rtlCol="0">
            <a:spAutoFit/>
          </a:bodyPr>
          <a:lstStyle/>
          <a:p>
            <a:pPr defTabSz="313411">
              <a:lnSpc>
                <a:spcPct val="90000"/>
              </a:lnSpc>
            </a:pPr>
            <a:r>
              <a:rPr lang="en-AU" sz="700">
                <a:solidFill>
                  <a:srgbClr val="9DA9A0"/>
                </a:solidFill>
                <a:latin typeface="Arial" panose="020B0604020202020204" pitchFamily="34" charset="0"/>
                <a:cs typeface="Arial" panose="020B0604020202020204" pitchFamily="34" charset="0"/>
                <a:sym typeface="Wingdings" panose="05000000000000000000" pitchFamily="2" charset="2"/>
              </a:rPr>
              <a:t> </a:t>
            </a:r>
            <a:r>
              <a:rPr lang="en-AU" sz="800">
                <a:solidFill>
                  <a:srgbClr val="9DA9A0"/>
                </a:solidFill>
                <a:latin typeface="Arial" panose="020B0604020202020204" pitchFamily="34" charset="0"/>
                <a:cs typeface="Arial" panose="020B0604020202020204" pitchFamily="34" charset="0"/>
                <a:sym typeface="Wingdings" panose="05000000000000000000" pitchFamily="2" charset="2"/>
              </a:rPr>
              <a:t>2024</a:t>
            </a:r>
            <a:endParaRPr lang="en-AU" sz="600">
              <a:solidFill>
                <a:srgbClr val="9DA9A0"/>
              </a:solidFill>
              <a:latin typeface="Arial" panose="020B0604020202020204" pitchFamily="34" charset="0"/>
              <a:cs typeface="Arial" panose="020B0604020202020204" pitchFamily="34" charset="0"/>
            </a:endParaRPr>
          </a:p>
        </p:txBody>
      </p:sp>
      <p:pic>
        <p:nvPicPr>
          <p:cNvPr id="23" name="Picture 22" descr="A map with a pin&#10;&#10;AI-generated content may be incorrect.">
            <a:extLst>
              <a:ext uri="{FF2B5EF4-FFF2-40B4-BE49-F238E27FC236}">
                <a16:creationId xmlns:a16="http://schemas.microsoft.com/office/drawing/2014/main" id="{5F6720FC-5F0F-612B-B173-F208A1C98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474" y="6273049"/>
            <a:ext cx="315000" cy="360000"/>
          </a:xfrm>
          <a:prstGeom prst="rect">
            <a:avLst/>
          </a:prstGeom>
        </p:spPr>
      </p:pic>
      <p:sp>
        <p:nvSpPr>
          <p:cNvPr id="24" name="TextBox 23">
            <a:extLst>
              <a:ext uri="{FF2B5EF4-FFF2-40B4-BE49-F238E27FC236}">
                <a16:creationId xmlns:a16="http://schemas.microsoft.com/office/drawing/2014/main" id="{378BF181-D759-2C83-3873-E78F276020D6}"/>
              </a:ext>
            </a:extLst>
          </p:cNvPr>
          <p:cNvSpPr txBox="1"/>
          <p:nvPr/>
        </p:nvSpPr>
        <p:spPr>
          <a:xfrm>
            <a:off x="4413811" y="6299160"/>
            <a:ext cx="1487570" cy="307777"/>
          </a:xfrm>
          <a:prstGeom prst="rect">
            <a:avLst/>
          </a:prstGeom>
          <a:noFill/>
        </p:spPr>
        <p:txBody>
          <a:bodyPr wrap="square" rtlCol="0">
            <a:spAutoFit/>
          </a:bodyPr>
          <a:lstStyle/>
          <a:p>
            <a:r>
              <a:rPr lang="en-AU" sz="700">
                <a:solidFill>
                  <a:schemeClr val="bg1"/>
                </a:solidFill>
                <a:latin typeface="Arial" panose="020B0604020202020204" pitchFamily="34" charset="0"/>
                <a:cs typeface="Arial" panose="020B0604020202020204" pitchFamily="34" charset="0"/>
              </a:rPr>
              <a:t>Bicheno Blowhole </a:t>
            </a:r>
          </a:p>
          <a:p>
            <a:r>
              <a:rPr lang="en-AU" sz="700">
                <a:solidFill>
                  <a:schemeClr val="bg1"/>
                </a:solidFill>
                <a:latin typeface="Arial" panose="020B0604020202020204" pitchFamily="34" charset="0"/>
                <a:cs typeface="Arial" panose="020B0604020202020204" pitchFamily="34" charset="0"/>
              </a:rPr>
              <a:t>Tourism Australia</a:t>
            </a:r>
            <a:endParaRPr lang="en-AU" sz="8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8C16EC-5919-9746-28FF-55EFC2F4C1BC}"/>
              </a:ext>
            </a:extLst>
          </p:cNvPr>
          <p:cNvSpPr txBox="1"/>
          <p:nvPr/>
        </p:nvSpPr>
        <p:spPr>
          <a:xfrm>
            <a:off x="4455355" y="909080"/>
            <a:ext cx="601675" cy="203133"/>
          </a:xfrm>
          <a:prstGeom prst="rect">
            <a:avLst/>
          </a:prstGeom>
          <a:noFill/>
        </p:spPr>
        <p:txBody>
          <a:bodyPr wrap="square" rtlCol="0">
            <a:spAutoFit/>
          </a:bodyPr>
          <a:lstStyle/>
          <a:p>
            <a:pPr defTabSz="313411">
              <a:lnSpc>
                <a:spcPct val="90000"/>
              </a:lnSpc>
            </a:pPr>
            <a:r>
              <a:rPr lang="en-AU" sz="800">
                <a:solidFill>
                  <a:srgbClr val="1A322F"/>
                </a:solidFill>
                <a:latin typeface="Arial" panose="020B0604020202020204" pitchFamily="34" charset="0"/>
                <a:cs typeface="Arial" panose="020B0604020202020204" pitchFamily="34" charset="0"/>
                <a:sym typeface="Wingdings" panose="05000000000000000000" pitchFamily="2" charset="2"/>
              </a:rPr>
              <a:t> 2025</a:t>
            </a:r>
            <a:endParaRPr lang="en-AU" sz="800">
              <a:solidFill>
                <a:srgbClr val="1A322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742EE0-DFE9-1457-3483-60D9B7B5FB89}"/>
              </a:ext>
            </a:extLst>
          </p:cNvPr>
          <p:cNvSpPr txBox="1"/>
          <p:nvPr/>
        </p:nvSpPr>
        <p:spPr>
          <a:xfrm>
            <a:off x="497514" y="6453049"/>
            <a:ext cx="3257764" cy="189283"/>
          </a:xfrm>
          <a:prstGeom prst="rect">
            <a:avLst/>
          </a:prstGeom>
          <a:noFill/>
        </p:spPr>
        <p:txBody>
          <a:bodyPr wrap="square" rtlCol="0">
            <a:spAutoFit/>
          </a:bodyPr>
          <a:lstStyle/>
          <a:p>
            <a:pPr defTabSz="313411">
              <a:lnSpc>
                <a:spcPct val="90000"/>
              </a:lnSpc>
            </a:pPr>
            <a:r>
              <a:rPr lang="en-AU" sz="700" b="1" spc="300">
                <a:solidFill>
                  <a:schemeClr val="bg1"/>
                </a:solidFill>
                <a:latin typeface="Arial" panose="020B0604020202020204" pitchFamily="34" charset="0"/>
                <a:cs typeface="Arial" panose="020B0604020202020204" pitchFamily="34" charset="0"/>
              </a:rPr>
              <a:t>VISITOR DATA </a:t>
            </a:r>
            <a:r>
              <a:rPr lang="en-AU" sz="700" spc="300">
                <a:solidFill>
                  <a:schemeClr val="bg1"/>
                </a:solidFill>
                <a:latin typeface="Arial" panose="020B0604020202020204" pitchFamily="34" charset="0"/>
                <a:cs typeface="Arial" panose="020B0604020202020204" pitchFamily="34" charset="0"/>
              </a:rPr>
              <a:t>SNAPSHOT</a:t>
            </a:r>
            <a:endParaRPr lang="en-AU" sz="600" spc="30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016A1021-FF7D-4AD3-BD39-6BE4B644C872}"/>
              </a:ext>
            </a:extLst>
          </p:cNvPr>
          <p:cNvGraphicFramePr>
            <a:graphicFrameLocks/>
          </p:cNvGraphicFramePr>
          <p:nvPr/>
        </p:nvGraphicFramePr>
        <p:xfrm>
          <a:off x="3864700" y="924950"/>
          <a:ext cx="2924175" cy="22002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AA2075F1-008F-41E0-8422-F56718071D54}"/>
              </a:ext>
            </a:extLst>
          </p:cNvPr>
          <p:cNvGraphicFramePr>
            <a:graphicFrameLocks/>
          </p:cNvGraphicFramePr>
          <p:nvPr/>
        </p:nvGraphicFramePr>
        <p:xfrm>
          <a:off x="6788875" y="607302"/>
          <a:ext cx="2924175" cy="27241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4110F3BF-BE9E-5F95-77E2-AE7AEEE9CC30}"/>
              </a:ext>
            </a:extLst>
          </p:cNvPr>
          <p:cNvGraphicFramePr/>
          <p:nvPr/>
        </p:nvGraphicFramePr>
        <p:xfrm>
          <a:off x="5132406" y="3558273"/>
          <a:ext cx="1297695" cy="144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86484066-7DEB-4B75-79A4-ECD572C82277}"/>
              </a:ext>
            </a:extLst>
          </p:cNvPr>
          <p:cNvGraphicFramePr/>
          <p:nvPr/>
        </p:nvGraphicFramePr>
        <p:xfrm>
          <a:off x="6530851" y="3558273"/>
          <a:ext cx="1297695" cy="144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12">
            <a:extLst>
              <a:ext uri="{FF2B5EF4-FFF2-40B4-BE49-F238E27FC236}">
                <a16:creationId xmlns:a16="http://schemas.microsoft.com/office/drawing/2014/main" id="{F37B0AF7-67C5-3102-F4A3-A6A0C9BE79AB}"/>
              </a:ext>
            </a:extLst>
          </p:cNvPr>
          <p:cNvGraphicFramePr/>
          <p:nvPr/>
        </p:nvGraphicFramePr>
        <p:xfrm>
          <a:off x="7938004" y="3558273"/>
          <a:ext cx="1297695" cy="1440000"/>
        </p:xfrm>
        <a:graphic>
          <a:graphicData uri="http://schemas.openxmlformats.org/drawingml/2006/chart">
            <c:chart xmlns:c="http://schemas.openxmlformats.org/drawingml/2006/chart" xmlns:r="http://schemas.openxmlformats.org/officeDocument/2006/relationships" r:id="rId9"/>
          </a:graphicData>
        </a:graphic>
      </p:graphicFrame>
      <p:sp>
        <p:nvSpPr>
          <p:cNvPr id="15" name="TextBox 14">
            <a:extLst>
              <a:ext uri="{FF2B5EF4-FFF2-40B4-BE49-F238E27FC236}">
                <a16:creationId xmlns:a16="http://schemas.microsoft.com/office/drawing/2014/main" id="{D24028A0-B3C7-95E5-7FD3-5307C8C258A2}"/>
              </a:ext>
            </a:extLst>
          </p:cNvPr>
          <p:cNvSpPr txBox="1"/>
          <p:nvPr/>
        </p:nvSpPr>
        <p:spPr>
          <a:xfrm>
            <a:off x="4134477" y="3445907"/>
            <a:ext cx="986800" cy="713209"/>
          </a:xfrm>
          <a:prstGeom prst="rect">
            <a:avLst/>
          </a:prstGeom>
          <a:noFill/>
        </p:spPr>
        <p:txBody>
          <a:bodyPr wrap="square" rtlCol="0">
            <a:spAutoFit/>
          </a:bodyPr>
          <a:lstStyle/>
          <a:p>
            <a:pP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Share of interstate visitation</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6" name="TextBox 15">
            <a:extLst>
              <a:ext uri="{FF2B5EF4-FFF2-40B4-BE49-F238E27FC236}">
                <a16:creationId xmlns:a16="http://schemas.microsoft.com/office/drawing/2014/main" id="{9E07445D-54BD-7AEA-36E9-E3FA32906CE8}"/>
              </a:ext>
            </a:extLst>
          </p:cNvPr>
          <p:cNvSpPr txBox="1"/>
          <p:nvPr/>
        </p:nvSpPr>
        <p:spPr>
          <a:xfrm>
            <a:off x="5341750"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Visitors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734DC001-2BE3-21EA-2C8F-0A09876131FA}"/>
              </a:ext>
            </a:extLst>
          </p:cNvPr>
          <p:cNvSpPr txBox="1"/>
          <p:nvPr/>
        </p:nvSpPr>
        <p:spPr>
          <a:xfrm>
            <a:off x="6740195"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Spend</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8" name="TextBox 17">
            <a:extLst>
              <a:ext uri="{FF2B5EF4-FFF2-40B4-BE49-F238E27FC236}">
                <a16:creationId xmlns:a16="http://schemas.microsoft.com/office/drawing/2014/main" id="{C0B55B00-67B2-B38A-F468-F60A9ADF7186}"/>
              </a:ext>
            </a:extLst>
          </p:cNvPr>
          <p:cNvSpPr txBox="1"/>
          <p:nvPr/>
        </p:nvSpPr>
        <p:spPr>
          <a:xfrm>
            <a:off x="8150184" y="3445907"/>
            <a:ext cx="879005" cy="292196"/>
          </a:xfrm>
          <a:prstGeom prst="rect">
            <a:avLst/>
          </a:prstGeom>
          <a:noFill/>
        </p:spPr>
        <p:txBody>
          <a:bodyPr wrap="square" rtlCol="0">
            <a:spAutoFit/>
          </a:bodyPr>
          <a:lstStyle/>
          <a:p>
            <a:pPr algn="ctr" defTabSz="313411">
              <a:lnSpc>
                <a:spcPct val="114000"/>
              </a:lnSpc>
            </a:pPr>
            <a:r>
              <a:rPr lang="en-AU" sz="1200" b="1" spc="100">
                <a:solidFill>
                  <a:srgbClr val="1A322F"/>
                </a:solidFill>
                <a:latin typeface="Baskerville Old Face" panose="02020602080505020303" pitchFamily="18" charset="0"/>
                <a:cs typeface="Arial" panose="020B0604020202020204" pitchFamily="34" charset="0"/>
              </a:rPr>
              <a:t>Nights</a:t>
            </a:r>
            <a:endParaRPr lang="en-AU" sz="1000" b="1" spc="100">
              <a:solidFill>
                <a:srgbClr val="1A322F"/>
              </a:solidFill>
              <a:latin typeface="Baskerville Old Face" panose="02020602080505020303" pitchFamily="18" charset="0"/>
              <a:cs typeface="Arial" panose="020B0604020202020204" pitchFamily="34" charset="0"/>
            </a:endParaRPr>
          </a:p>
        </p:txBody>
      </p:sp>
      <p:sp>
        <p:nvSpPr>
          <p:cNvPr id="19" name="TextBox 18">
            <a:extLst>
              <a:ext uri="{FF2B5EF4-FFF2-40B4-BE49-F238E27FC236}">
                <a16:creationId xmlns:a16="http://schemas.microsoft.com/office/drawing/2014/main" id="{91835572-51A8-425F-BC12-7E895AD67AF3}"/>
              </a:ext>
            </a:extLst>
          </p:cNvPr>
          <p:cNvSpPr txBox="1"/>
          <p:nvPr/>
        </p:nvSpPr>
        <p:spPr>
          <a:xfrm>
            <a:off x="5487237"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20%</a:t>
            </a:r>
          </a:p>
        </p:txBody>
      </p:sp>
      <p:sp>
        <p:nvSpPr>
          <p:cNvPr id="22" name="TextBox 21">
            <a:extLst>
              <a:ext uri="{FF2B5EF4-FFF2-40B4-BE49-F238E27FC236}">
                <a16:creationId xmlns:a16="http://schemas.microsoft.com/office/drawing/2014/main" id="{0658A6A0-A517-2DB0-D76B-72F6AD05500A}"/>
              </a:ext>
            </a:extLst>
          </p:cNvPr>
          <p:cNvSpPr txBox="1"/>
          <p:nvPr/>
        </p:nvSpPr>
        <p:spPr>
          <a:xfrm>
            <a:off x="6891538"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25%</a:t>
            </a:r>
          </a:p>
        </p:txBody>
      </p:sp>
      <p:sp>
        <p:nvSpPr>
          <p:cNvPr id="25" name="TextBox 24">
            <a:extLst>
              <a:ext uri="{FF2B5EF4-FFF2-40B4-BE49-F238E27FC236}">
                <a16:creationId xmlns:a16="http://schemas.microsoft.com/office/drawing/2014/main" id="{298A45F4-285D-4A8E-BE6B-9AC168C72AC6}"/>
              </a:ext>
            </a:extLst>
          </p:cNvPr>
          <p:cNvSpPr txBox="1"/>
          <p:nvPr/>
        </p:nvSpPr>
        <p:spPr>
          <a:xfrm>
            <a:off x="8292836" y="4113359"/>
            <a:ext cx="588029" cy="317395"/>
          </a:xfrm>
          <a:prstGeom prst="rect">
            <a:avLst/>
          </a:prstGeom>
          <a:noFill/>
        </p:spPr>
        <p:txBody>
          <a:bodyPr wrap="square" lIns="91440" tIns="45720" rIns="91440" bIns="45720" rtlCol="0" anchor="t">
            <a:spAutoFit/>
          </a:bodyPr>
          <a:lstStyle/>
          <a:p>
            <a:pPr algn="ctr" defTabSz="313411">
              <a:lnSpc>
                <a:spcPct val="114000"/>
              </a:lnSpc>
            </a:pPr>
            <a:r>
              <a:rPr lang="en-AU" sz="1400">
                <a:latin typeface="Arial"/>
                <a:cs typeface="Arial"/>
              </a:rPr>
              <a:t>25%</a:t>
            </a:r>
          </a:p>
        </p:txBody>
      </p:sp>
    </p:spTree>
    <p:extLst>
      <p:ext uri="{BB962C8B-B14F-4D97-AF65-F5344CB8AC3E}">
        <p14:creationId xmlns:p14="http://schemas.microsoft.com/office/powerpoint/2010/main" val="129271896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24e0d4-68e2-4e36-8d50-a6d22db71b56">
      <Terms xmlns="http://schemas.microsoft.com/office/infopath/2007/PartnerControls"/>
    </lcf76f155ced4ddcb4097134ff3c332f>
    <ImageAltText xmlns="d724e0d4-68e2-4e36-8d50-a6d22db71b56" xsi:nil="true"/>
    <ImageCredit xmlns="d724e0d4-68e2-4e36-8d50-a6d22db71b56" xsi:nil="true"/>
    <VisualLibraryID xmlns="d724e0d4-68e2-4e36-8d50-a6d22db71b56" xsi:nil="true"/>
    <ImageLocation xmlns="d724e0d4-68e2-4e36-8d50-a6d22db71b56" xsi:nil="true"/>
    <DocumentType xmlns="d724e0d4-68e2-4e36-8d50-a6d22db71b56" xsi:nil="true"/>
    <Region xmlns="d724e0d4-68e2-4e36-8d50-a6d22db71b56" xsi:nil="true"/>
    <ImageLibraryRef_x003a_ xmlns="d724e0d4-68e2-4e36-8d50-a6d22db71b5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CF56FC7F96AE459CDC0263119F0B35" ma:contentTypeVersion="21" ma:contentTypeDescription="Create a new document." ma:contentTypeScope="" ma:versionID="b96be3885766d6d74048f73c15d4d4c8">
  <xsd:schema xmlns:xsd="http://www.w3.org/2001/XMLSchema" xmlns:xs="http://www.w3.org/2001/XMLSchema" xmlns:p="http://schemas.microsoft.com/office/2006/metadata/properties" xmlns:ns2="d724e0d4-68e2-4e36-8d50-a6d22db71b56" targetNamespace="http://schemas.microsoft.com/office/2006/metadata/properties" ma:root="true" ma:fieldsID="6a112fe71e0df921de76d8d3ebb55493" ns2:_="">
    <xsd:import namespace="d724e0d4-68e2-4e36-8d50-a6d22db71b56"/>
    <xsd:element name="properties">
      <xsd:complexType>
        <xsd:sequence>
          <xsd:element name="documentManagement">
            <xsd:complexType>
              <xsd:all>
                <xsd:element ref="ns2:ImageLibraryRef_x003a_" minOccurs="0"/>
                <xsd:element ref="ns2:ImageCredit" minOccurs="0"/>
                <xsd:element ref="ns2:ImageLocation" minOccurs="0"/>
                <xsd:element ref="ns2:Region" minOccurs="0"/>
                <xsd:element ref="ns2:ImageAltText" minOccurs="0"/>
                <xsd:element ref="ns2:DocumentType" minOccurs="0"/>
                <xsd:element ref="ns2:MediaServiceFastMetadata" minOccurs="0"/>
                <xsd:element ref="ns2:MediaServiceSearchProperties" minOccurs="0"/>
                <xsd:element ref="ns2:MediaServiceDateTaken" minOccurs="0"/>
                <xsd:element ref="ns2:lcf76f155ced4ddcb4097134ff3c332f" minOccurs="0"/>
                <xsd:element ref="ns2:MediaServiceLocation" minOccurs="0"/>
                <xsd:element ref="ns2:MediaServiceGenerationTime" minOccurs="0"/>
                <xsd:element ref="ns2:MediaServiceEventHashCode" minOccurs="0"/>
                <xsd:element ref="ns2:MediaServiceOCR" minOccurs="0"/>
                <xsd:element ref="ns2:VisualLibraryID" minOccurs="0"/>
                <xsd:element ref="ns2:MediaService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4e0d4-68e2-4e36-8d50-a6d22db71b56" elementFormDefault="qualified">
    <xsd:import namespace="http://schemas.microsoft.com/office/2006/documentManagement/types"/>
    <xsd:import namespace="http://schemas.microsoft.com/office/infopath/2007/PartnerControls"/>
    <xsd:element name="ImageLibraryRef_x003a_" ma:index="2" nillable="true" ma:displayName="Image Library Ref:" ma:decimals="0" ma:format="Dropdown" ma:internalName="ImageLibraryRef_x003a_" ma:readOnly="false" ma:percentage="FALSE">
      <xsd:simpleType>
        <xsd:restriction base="dms:Number"/>
      </xsd:simpleType>
    </xsd:element>
    <xsd:element name="ImageCredit" ma:index="3" nillable="true" ma:displayName="Image Credit" ma:format="Dropdown" ma:internalName="ImageCredit" ma:readOnly="false">
      <xsd:simpleType>
        <xsd:restriction base="dms:Text">
          <xsd:maxLength value="255"/>
        </xsd:restriction>
      </xsd:simpleType>
    </xsd:element>
    <xsd:element name="ImageLocation" ma:index="4" nillable="true" ma:displayName="Image Location" ma:format="Dropdown" ma:internalName="ImageLocation" ma:readOnly="false">
      <xsd:simpleType>
        <xsd:restriction base="dms:Text">
          <xsd:maxLength value="255"/>
        </xsd:restriction>
      </xsd:simpleType>
    </xsd:element>
    <xsd:element name="Region" ma:index="5" nillable="true" ma:displayName="Region" ma:format="Dropdown" ma:internalName="Region" ma:readOnly="false">
      <xsd:simpleType>
        <xsd:restriction base="dms:Text">
          <xsd:maxLength value="255"/>
        </xsd:restriction>
      </xsd:simpleType>
    </xsd:element>
    <xsd:element name="ImageAltText" ma:index="6" nillable="true" ma:displayName="Image Alt Text" ma:format="Dropdown" ma:internalName="ImageAltText" ma:readOnly="false">
      <xsd:simpleType>
        <xsd:restriction base="dms:Text">
          <xsd:maxLength value="255"/>
        </xsd:restriction>
      </xsd:simpleType>
    </xsd:element>
    <xsd:element name="DocumentType" ma:index="7" nillable="true" ma:displayName="Document Type" ma:format="Dropdown" ma:internalName="DocumentType" ma:readOnly="false">
      <xsd:simpleType>
        <xsd:union memberTypes="dms:Text">
          <xsd:simpleType>
            <xsd:restriction base="dms:Choice">
              <xsd:enumeration value="Fact Sheet"/>
              <xsd:enumeration value="Toolkit"/>
              <xsd:enumeration value="Profile"/>
            </xsd:restriction>
          </xsd:simpleType>
        </xsd:un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67b9142-15bc-44c4-8830-b92b1a1fe3c9"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hidden="true"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VisualLibraryID" ma:index="22" nillable="true" ma:displayName="Visual Library ID" ma:decimals="0" ma:format="Dropdown" ma:hidden="true" ma:internalName="VisualLibraryID" ma:readOnly="false" ma:percentage="FALSE">
      <xsd:simpleType>
        <xsd:restriction base="dms:Number"/>
      </xsd:simpleType>
    </xsd:element>
    <xsd:element name="MediaServiceMetadata" ma:index="23" nillable="true" ma:displayName="MediaServiceMetadata" ma:hidden="true" ma:internalName="MediaService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9483B8-35CB-48D7-9342-FFCFAB66C57F}">
  <ds:schemaRefs>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http://schemas.microsoft.com/office/infopath/2007/PartnerControls"/>
    <ds:schemaRef ds:uri="d724e0d4-68e2-4e36-8d50-a6d22db71b56"/>
    <ds:schemaRef ds:uri="http://schemas.microsoft.com/office/2006/metadata/properties"/>
  </ds:schemaRefs>
</ds:datastoreItem>
</file>

<file path=customXml/itemProps2.xml><?xml version="1.0" encoding="utf-8"?>
<ds:datastoreItem xmlns:ds="http://schemas.openxmlformats.org/officeDocument/2006/customXml" ds:itemID="{778FF1DB-9262-408B-843B-0A51BFE71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24e0d4-68e2-4e36-8d50-a6d22db71b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4EEC6-D9E3-4DB9-AFE5-86373CF93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3943</TotalTime>
  <Words>1691</Words>
  <Application>Microsoft Office PowerPoint</Application>
  <PresentationFormat>A4 Paper (210x297 mm)</PresentationFormat>
  <Paragraphs>378</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Baskerville Old Face</vt:lpstr>
      <vt:lpstr>Calibri</vt:lpstr>
      <vt:lpstr>Verdana Pro Light</vt:lpstr>
      <vt:lpstr>Office 2013 - 2022 Theme</vt:lpstr>
      <vt:lpstr>INTERSTATE VISITOR PROFILE </vt:lpstr>
      <vt:lpstr>Year ending December 2025</vt:lpstr>
      <vt:lpstr>Interstate Visitors</vt:lpstr>
      <vt:lpstr>PowerPoint Presentation</vt:lpstr>
      <vt:lpstr>Visitors from Victoria</vt:lpstr>
      <vt:lpstr>Visitors from New South Wales</vt:lpstr>
      <vt:lpstr>Visitors from Queensland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TASMANIAN  TOURISM  SNAPSHOT YEAR ENDING SEPTEMBER 2024</dc:title>
  <dc:creator>Williams, James</dc:creator>
  <cp:lastModifiedBy>Phillips, Josh</cp:lastModifiedBy>
  <cp:revision>9</cp:revision>
  <cp:lastPrinted>2025-03-23T21:24:50Z</cp:lastPrinted>
  <dcterms:created xsi:type="dcterms:W3CDTF">2024-12-18T02:25:35Z</dcterms:created>
  <dcterms:modified xsi:type="dcterms:W3CDTF">2026-03-11T23:12:19Z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0x01010098CF56FC7F96AE459CDC0263119F0B35</vt:lpwstr>
  </property>
  <property fmtid="{D5CDD505-2E9C-101B-9397-08002B2CF9AE}" pid="3" name="MediaServiceImageTags">
    <vt:lpwstr/>
  </property>
</Properties>
</file>