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8"/>
  </p:notesMasterIdLst>
  <p:handoutMasterIdLst>
    <p:handoutMasterId r:id="rId9"/>
  </p:handoutMasterIdLst>
  <p:sldIdLst>
    <p:sldId id="256" r:id="rId5"/>
    <p:sldId id="282" r:id="rId6"/>
    <p:sldId id="289" r:id="rId7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E63419-00C8-46F7-446B-83C16CB1B39D}" name="Greentree, Anne" initials="GA" userId="S::anne.greentree@tourism.tas.gov.au::ca90687c-b871-4e75-9681-5a749fff5be3" providerId="AD"/>
  <p188:author id="{DE78AB62-AAF1-1927-C2D5-A6DCBF68FA0E}" name="Barker, Devi" initials="DB" userId="S::devi.barker@tourism.tas.gov.au::448c1349-6082-4558-9e08-e25d8b9b55b7" providerId="AD"/>
  <p188:author id="{31530865-A2AE-3582-8FA3-6D6D00F560F9}" name="Fleming, Paul" initials="" userId="S::paul.fleming@tourism.tas.gov.au::3b9c8e54-579a-4319-b37c-0663ee6ae120" providerId="AD"/>
  <p188:author id="{A3D8F28A-1392-2B7E-20D3-46106BC0543C}" name="Clarke, Alexis" initials="CA" userId="S::alexis.clarke@tourism.tas.gov.au::7b96c524-c67b-4a86-b016-16af3d18a334" providerId="AD"/>
  <p188:author id="{673670DC-4587-D263-8019-66EAC343C588}" name="Williams, James" initials="WJ" userId="S::james.williams@tourism.tas.gov.au::f4588336-4395-4371-afc9-14f2250052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22F"/>
    <a:srgbClr val="E2E4E1"/>
    <a:srgbClr val="FFFFFF"/>
    <a:srgbClr val="62796C"/>
    <a:srgbClr val="9DA9A0"/>
    <a:srgbClr val="C0C7C2"/>
    <a:srgbClr val="6E7943"/>
    <a:srgbClr val="55622B"/>
    <a:srgbClr val="6C8174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E6678-F653-4531-AC27-E9503A56E46E}" v="1" dt="2026-03-10T21:23:35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9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growthtas.sharepoint.com/sites/ResearchandInsights-TT/Shared%20Documents/General/Quarterly%20Snapshot/10.%20YE%20December%2025/YE%20December%202025%20-%20Tourism%20Data%20Snapshot%20-%20Working%20Master%20Do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growthtas.sharepoint.com/sites/ResearchandInsights-TT/Shared%20Documents/General/Quarterly%20Snapshot/10.%20YE%20December%2025/YE%20December%202025%20-%20Tourism%20Data%20Snapshot%20-%20Working%20Master%20Do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growthtas.sharepoint.com/sites/ResearchandInsights-TT/Shared%20Documents/General/Quarterly%20Snapshot/10.%20YE%20December%2025/YE%20December%202025%20-%20Tourism%20Data%20Snapshot%20-%20Working%20Master%20Do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41388888888893"/>
          <c:y val="8.3496875441728055E-2"/>
          <c:w val="0.51399491527637464"/>
          <c:h val="0.844332567397428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'Intrastate - P13'!$G$29</c:f>
              <c:strCache>
                <c:ptCount val="1"/>
                <c:pt idx="0">
                  <c:v>Spend (m)</c:v>
                </c:pt>
              </c:strCache>
            </c:strRef>
          </c:tx>
          <c:spPr>
            <a:solidFill>
              <a:srgbClr val="1A322F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&quot;$&quot;#,##0&quot;m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rgbClr val="1A322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5555555555555"/>
                      <c:h val="0.136070175438596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2CB-4DE7-BEEF-D258E53EC8A9}"/>
                </c:ext>
              </c:extLst>
            </c:dLbl>
            <c:dLbl>
              <c:idx val="1"/>
              <c:numFmt formatCode="&quot;$&quot;#,##0&quot;m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rgbClr val="1A322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74603174603167"/>
                      <c:h val="0.129052631578947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2CB-4DE7-BEEF-D258E53EC8A9}"/>
                </c:ext>
              </c:extLst>
            </c:dLbl>
            <c:numFmt formatCode="&quot;$&quot;#,##0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1A322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'Intrastate - P13'!$F$30:$F$34</c:f>
              <c:strCache>
                <c:ptCount val="5"/>
                <c:pt idx="0">
                  <c:v>South</c:v>
                </c:pt>
                <c:pt idx="1">
                  <c:v>North</c:v>
                </c:pt>
                <c:pt idx="2">
                  <c:v>North West</c:v>
                </c:pt>
                <c:pt idx="3">
                  <c:v>East Coast </c:v>
                </c:pt>
                <c:pt idx="4">
                  <c:v>West Coast </c:v>
                </c:pt>
              </c:strCache>
            </c:strRef>
          </c:cat>
          <c:val>
            <c:numRef>
              <c:f>'Intrastate - P13'!$G$30:$G$34</c:f>
              <c:numCache>
                <c:formatCode>0</c:formatCode>
                <c:ptCount val="5"/>
                <c:pt idx="0">
                  <c:v>88.646000000000001</c:v>
                </c:pt>
                <c:pt idx="1">
                  <c:v>44.594999999999999</c:v>
                </c:pt>
                <c:pt idx="2">
                  <c:v>45.271999999999998</c:v>
                </c:pt>
                <c:pt idx="3">
                  <c:v>39.866999999999997</c:v>
                </c:pt>
                <c:pt idx="4">
                  <c:v>6.4829999999999997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CB-4DE7-BEEF-D258E53EC8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321556143"/>
        <c:axId val="1321553743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'Intrastate - P13'!$H$29</c15:sqref>
                        </c15:formulaRef>
                      </c:ext>
                    </c:extLst>
                    <c:strCache>
                      <c:ptCount val="1"/>
                      <c:pt idx="0">
                        <c:v>Trips (k)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rgbClr val="1A322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'Intrastate - P13'!$F$30:$F$34</c15:sqref>
                        </c15:formulaRef>
                      </c:ext>
                    </c:extLst>
                    <c:strCache>
                      <c:ptCount val="5"/>
                      <c:pt idx="0">
                        <c:v>South</c:v>
                      </c:pt>
                      <c:pt idx="1">
                        <c:v>North</c:v>
                      </c:pt>
                      <c:pt idx="2">
                        <c:v>North West</c:v>
                      </c:pt>
                      <c:pt idx="3">
                        <c:v>East Coast </c:v>
                      </c:pt>
                      <c:pt idx="4">
                        <c:v>West Coast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'Intrastate - P13'!$H$30:$H$34</c15:sqref>
                        </c15:formulaRef>
                      </c:ext>
                    </c:extLst>
                    <c:numCache>
                      <c:formatCode>0</c:formatCode>
                      <c:ptCount val="5"/>
                      <c:pt idx="0">
                        <c:v>179.76300000000001</c:v>
                      </c:pt>
                      <c:pt idx="1">
                        <c:v>171.57900000000001</c:v>
                      </c:pt>
                      <c:pt idx="2">
                        <c:v>113.291</c:v>
                      </c:pt>
                      <c:pt idx="3">
                        <c:v>76.989999999999995</c:v>
                      </c:pt>
                      <c:pt idx="4">
                        <c:v>14.416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32CB-4DE7-BEEF-D258E53EC8A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'Intrastate - P13'!$I$29</c15:sqref>
                        </c15:formulaRef>
                      </c:ext>
                    </c:extLst>
                    <c:strCache>
                      <c:ptCount val="1"/>
                      <c:pt idx="0">
                        <c:v>Nights (k)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rgbClr val="1A322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'Intrastate - P13'!$F$30:$F$34</c15:sqref>
                        </c15:formulaRef>
                      </c:ext>
                    </c:extLst>
                    <c:strCache>
                      <c:ptCount val="5"/>
                      <c:pt idx="0">
                        <c:v>South</c:v>
                      </c:pt>
                      <c:pt idx="1">
                        <c:v>North</c:v>
                      </c:pt>
                      <c:pt idx="2">
                        <c:v>North West</c:v>
                      </c:pt>
                      <c:pt idx="3">
                        <c:v>East Coast </c:v>
                      </c:pt>
                      <c:pt idx="4">
                        <c:v>West Coast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'Intrastate - P13'!$I$30:$I$34</c15:sqref>
                        </c15:formulaRef>
                      </c:ext>
                    </c:extLst>
                    <c:numCache>
                      <c:formatCode>0</c:formatCode>
                      <c:ptCount val="5"/>
                      <c:pt idx="0">
                        <c:v>432.762</c:v>
                      </c:pt>
                      <c:pt idx="1">
                        <c:v>363.65499999999997</c:v>
                      </c:pt>
                      <c:pt idx="2">
                        <c:v>247.148</c:v>
                      </c:pt>
                      <c:pt idx="3">
                        <c:v>190.012</c:v>
                      </c:pt>
                      <c:pt idx="4">
                        <c:v>40.094000000000001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2CB-4DE7-BEEF-D258E53EC8A9}"/>
                  </c:ext>
                </c:extLst>
              </c15:ser>
            </c15:filteredBarSeries>
          </c:ext>
        </c:extLst>
      </c:barChart>
      <c:catAx>
        <c:axId val="132155614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1A32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21553743"/>
        <c:crosses val="autoZero"/>
        <c:auto val="1"/>
        <c:lblAlgn val="ctr"/>
        <c:lblOffset val="100"/>
        <c:noMultiLvlLbl val="0"/>
      </c:catAx>
      <c:valAx>
        <c:axId val="1321553743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1321556143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solidFill>
            <a:srgbClr val="1A322F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20196983351705"/>
          <c:y val="8.3496875441728055E-2"/>
          <c:w val="0.64822850084915851"/>
          <c:h val="0.84433256739742868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'Intrastate - P13'!$H$29</c:f>
              <c:strCache>
                <c:ptCount val="1"/>
                <c:pt idx="0">
                  <c:v>Trips (k)</c:v>
                </c:pt>
              </c:strCache>
            </c:strRef>
          </c:tx>
          <c:spPr>
            <a:solidFill>
              <a:srgbClr val="1A322F"/>
            </a:solidFill>
            <a:ln>
              <a:noFill/>
            </a:ln>
            <a:effectLst/>
          </c:spPr>
          <c:invertIfNegative val="0"/>
          <c:dLbls>
            <c:numFmt formatCode="#,##0&quot;k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1A322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'Intrastate - P13'!$F$30:$F$34</c:f>
              <c:strCache>
                <c:ptCount val="5"/>
                <c:pt idx="0">
                  <c:v>South</c:v>
                </c:pt>
                <c:pt idx="1">
                  <c:v>North</c:v>
                </c:pt>
                <c:pt idx="2">
                  <c:v>North West</c:v>
                </c:pt>
                <c:pt idx="3">
                  <c:v>East Coast </c:v>
                </c:pt>
                <c:pt idx="4">
                  <c:v>West Coast </c:v>
                </c:pt>
              </c:strCache>
            </c:strRef>
          </c:cat>
          <c:val>
            <c:numRef>
              <c:f>'Intrastate - P13'!$H$30:$H$34</c:f>
              <c:numCache>
                <c:formatCode>0</c:formatCode>
                <c:ptCount val="5"/>
                <c:pt idx="0">
                  <c:v>179.76300000000001</c:v>
                </c:pt>
                <c:pt idx="1">
                  <c:v>171.57900000000001</c:v>
                </c:pt>
                <c:pt idx="2">
                  <c:v>113.291</c:v>
                </c:pt>
                <c:pt idx="3">
                  <c:v>76.989999999999995</c:v>
                </c:pt>
                <c:pt idx="4">
                  <c:v>14.416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96-4832-9F80-57F19E30EE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21556143"/>
        <c:axId val="132155374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'Intrastate - P13'!$G$29</c15:sqref>
                        </c15:formulaRef>
                      </c:ext>
                    </c:extLst>
                    <c:strCache>
                      <c:ptCount val="1"/>
                      <c:pt idx="0">
                        <c:v>Spend (m)</c:v>
                      </c:pt>
                    </c:strCache>
                  </c:strRef>
                </c:tx>
                <c:spPr>
                  <a:solidFill>
                    <a:srgbClr val="1A322F"/>
                  </a:solidFill>
                  <a:ln>
                    <a:noFill/>
                  </a:ln>
                  <a:effectLst/>
                </c:spPr>
                <c:invertIfNegative val="0"/>
                <c:dLbls>
                  <c:numFmt formatCode="#,##0\k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rgbClr val="1A322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'Intrastate - P13'!$F$30:$F$34</c15:sqref>
                        </c15:formulaRef>
                      </c:ext>
                    </c:extLst>
                    <c:strCache>
                      <c:ptCount val="5"/>
                      <c:pt idx="0">
                        <c:v>South</c:v>
                      </c:pt>
                      <c:pt idx="1">
                        <c:v>North</c:v>
                      </c:pt>
                      <c:pt idx="2">
                        <c:v>North West</c:v>
                      </c:pt>
                      <c:pt idx="3">
                        <c:v>East Coast </c:v>
                      </c:pt>
                      <c:pt idx="4">
                        <c:v>West Coast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'Intrastate - P13'!$G$30:$G$34</c15:sqref>
                        </c15:formulaRef>
                      </c:ext>
                    </c:extLst>
                    <c:numCache>
                      <c:formatCode>0</c:formatCode>
                      <c:ptCount val="5"/>
                      <c:pt idx="0">
                        <c:v>88.646000000000001</c:v>
                      </c:pt>
                      <c:pt idx="1">
                        <c:v>44.594999999999999</c:v>
                      </c:pt>
                      <c:pt idx="2">
                        <c:v>45.271999999999998</c:v>
                      </c:pt>
                      <c:pt idx="3">
                        <c:v>39.866999999999997</c:v>
                      </c:pt>
                      <c:pt idx="4">
                        <c:v>6.4829999999999997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E96-4832-9F80-57F19E30EE0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'Intrastate - P13'!$I$29</c15:sqref>
                        </c15:formulaRef>
                      </c:ext>
                    </c:extLst>
                    <c:strCache>
                      <c:ptCount val="1"/>
                      <c:pt idx="0">
                        <c:v>Nights (k)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'Intrastate - P13'!$F$30:$F$34</c15:sqref>
                        </c15:formulaRef>
                      </c:ext>
                    </c:extLst>
                    <c:strCache>
                      <c:ptCount val="5"/>
                      <c:pt idx="0">
                        <c:v>South</c:v>
                      </c:pt>
                      <c:pt idx="1">
                        <c:v>North</c:v>
                      </c:pt>
                      <c:pt idx="2">
                        <c:v>North West</c:v>
                      </c:pt>
                      <c:pt idx="3">
                        <c:v>East Coast </c:v>
                      </c:pt>
                      <c:pt idx="4">
                        <c:v>West Coast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'Intrastate - P13'!$I$30:$I$34</c15:sqref>
                        </c15:formulaRef>
                      </c:ext>
                    </c:extLst>
                    <c:numCache>
                      <c:formatCode>0</c:formatCode>
                      <c:ptCount val="5"/>
                      <c:pt idx="0">
                        <c:v>432.762</c:v>
                      </c:pt>
                      <c:pt idx="1">
                        <c:v>363.65499999999997</c:v>
                      </c:pt>
                      <c:pt idx="2">
                        <c:v>247.148</c:v>
                      </c:pt>
                      <c:pt idx="3">
                        <c:v>190.012</c:v>
                      </c:pt>
                      <c:pt idx="4">
                        <c:v>40.094000000000001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FE96-4832-9F80-57F19E30EE0C}"/>
                  </c:ext>
                </c:extLst>
              </c15:ser>
            </c15:filteredBarSeries>
          </c:ext>
        </c:extLst>
      </c:barChart>
      <c:catAx>
        <c:axId val="132155614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1A32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21553743"/>
        <c:crosses val="autoZero"/>
        <c:auto val="1"/>
        <c:lblAlgn val="ctr"/>
        <c:lblOffset val="100"/>
        <c:noMultiLvlLbl val="0"/>
      </c:catAx>
      <c:valAx>
        <c:axId val="1321553743"/>
        <c:scaling>
          <c:orientation val="minMax"/>
          <c:max val="22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1321556143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solidFill>
            <a:srgbClr val="1A322F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41388888888893"/>
          <c:y val="8.3496875441728055E-2"/>
          <c:w val="0.63222803853428933"/>
          <c:h val="0.84433256739742868"/>
        </c:manualLayout>
      </c:layout>
      <c:barChart>
        <c:barDir val="bar"/>
        <c:grouping val="clustered"/>
        <c:varyColors val="0"/>
        <c:ser>
          <c:idx val="2"/>
          <c:order val="2"/>
          <c:tx>
            <c:strRef>
              <c:f>'Intrastate - P13'!$I$29</c:f>
              <c:strCache>
                <c:ptCount val="1"/>
                <c:pt idx="0">
                  <c:v>Nights (k)</c:v>
                </c:pt>
              </c:strCache>
            </c:strRef>
          </c:tx>
          <c:spPr>
            <a:solidFill>
              <a:srgbClr val="1A322F"/>
            </a:solidFill>
            <a:ln>
              <a:noFill/>
            </a:ln>
            <a:effectLst/>
          </c:spPr>
          <c:invertIfNegative val="0"/>
          <c:dLbls>
            <c:numFmt formatCode="#,##0&quot;k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1A322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'Intrastate - P13'!$F$30:$F$34</c:f>
              <c:strCache>
                <c:ptCount val="5"/>
                <c:pt idx="0">
                  <c:v>South</c:v>
                </c:pt>
                <c:pt idx="1">
                  <c:v>North</c:v>
                </c:pt>
                <c:pt idx="2">
                  <c:v>North West</c:v>
                </c:pt>
                <c:pt idx="3">
                  <c:v>East Coast </c:v>
                </c:pt>
                <c:pt idx="4">
                  <c:v>West Coast </c:v>
                </c:pt>
              </c:strCache>
            </c:strRef>
          </c:cat>
          <c:val>
            <c:numRef>
              <c:f>'Intrastate - P13'!$I$30:$I$34</c:f>
              <c:numCache>
                <c:formatCode>0</c:formatCode>
                <c:ptCount val="5"/>
                <c:pt idx="0">
                  <c:v>432.762</c:v>
                </c:pt>
                <c:pt idx="1">
                  <c:v>363.65499999999997</c:v>
                </c:pt>
                <c:pt idx="2">
                  <c:v>247.148</c:v>
                </c:pt>
                <c:pt idx="3">
                  <c:v>190.012</c:v>
                </c:pt>
                <c:pt idx="4">
                  <c:v>40.094000000000001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AD-4A96-BEC4-94B5E1AE8B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321556143"/>
        <c:axId val="132155374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'Intrastate - P13'!$G$29</c15:sqref>
                        </c15:formulaRef>
                      </c:ext>
                    </c:extLst>
                    <c:strCache>
                      <c:ptCount val="1"/>
                      <c:pt idx="0">
                        <c:v>Spend (m)</c:v>
                      </c:pt>
                    </c:strCache>
                  </c:strRef>
                </c:tx>
                <c:spPr>
                  <a:solidFill>
                    <a:srgbClr val="1A322F"/>
                  </a:solidFill>
                  <a:ln>
                    <a:noFill/>
                  </a:ln>
                  <a:effectLst/>
                </c:spPr>
                <c:invertIfNegative val="0"/>
                <c:dLbls>
                  <c:numFmt formatCode="#,##0\k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rgbClr val="1A322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'Intrastate - P13'!$F$30:$F$34</c15:sqref>
                        </c15:formulaRef>
                      </c:ext>
                    </c:extLst>
                    <c:strCache>
                      <c:ptCount val="5"/>
                      <c:pt idx="0">
                        <c:v>South</c:v>
                      </c:pt>
                      <c:pt idx="1">
                        <c:v>North</c:v>
                      </c:pt>
                      <c:pt idx="2">
                        <c:v>North West</c:v>
                      </c:pt>
                      <c:pt idx="3">
                        <c:v>East Coast </c:v>
                      </c:pt>
                      <c:pt idx="4">
                        <c:v>West Coast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'Intrastate - P13'!$G$30:$G$34</c15:sqref>
                        </c15:formulaRef>
                      </c:ext>
                    </c:extLst>
                    <c:numCache>
                      <c:formatCode>0</c:formatCode>
                      <c:ptCount val="5"/>
                      <c:pt idx="0">
                        <c:v>88.646000000000001</c:v>
                      </c:pt>
                      <c:pt idx="1">
                        <c:v>44.594999999999999</c:v>
                      </c:pt>
                      <c:pt idx="2">
                        <c:v>45.271999999999998</c:v>
                      </c:pt>
                      <c:pt idx="3">
                        <c:v>39.866999999999997</c:v>
                      </c:pt>
                      <c:pt idx="4">
                        <c:v>6.4829999999999997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1AD-4A96-BEC4-94B5E1AE8B0D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'Intrastate - P13'!$H$29</c15:sqref>
                        </c15:formulaRef>
                      </c:ext>
                    </c:extLst>
                    <c:strCache>
                      <c:ptCount val="1"/>
                      <c:pt idx="0">
                        <c:v>Trips (k)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rgbClr val="1A322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'Intrastate - P13'!$F$30:$F$34</c15:sqref>
                        </c15:formulaRef>
                      </c:ext>
                    </c:extLst>
                    <c:strCache>
                      <c:ptCount val="5"/>
                      <c:pt idx="0">
                        <c:v>South</c:v>
                      </c:pt>
                      <c:pt idx="1">
                        <c:v>North</c:v>
                      </c:pt>
                      <c:pt idx="2">
                        <c:v>North West</c:v>
                      </c:pt>
                      <c:pt idx="3">
                        <c:v>East Coast </c:v>
                      </c:pt>
                      <c:pt idx="4">
                        <c:v>West Coast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'Intrastate - P13'!$H$30:$H$34</c15:sqref>
                        </c15:formulaRef>
                      </c:ext>
                    </c:extLst>
                    <c:numCache>
                      <c:formatCode>0</c:formatCode>
                      <c:ptCount val="5"/>
                      <c:pt idx="0">
                        <c:v>179.76300000000001</c:v>
                      </c:pt>
                      <c:pt idx="1">
                        <c:v>171.57900000000001</c:v>
                      </c:pt>
                      <c:pt idx="2">
                        <c:v>113.291</c:v>
                      </c:pt>
                      <c:pt idx="3">
                        <c:v>76.989999999999995</c:v>
                      </c:pt>
                      <c:pt idx="4">
                        <c:v>14.416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1AD-4A96-BEC4-94B5E1AE8B0D}"/>
                  </c:ext>
                </c:extLst>
              </c15:ser>
            </c15:filteredBarSeries>
          </c:ext>
        </c:extLst>
      </c:barChart>
      <c:catAx>
        <c:axId val="132155614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1A322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21553743"/>
        <c:crosses val="autoZero"/>
        <c:auto val="1"/>
        <c:lblAlgn val="ctr"/>
        <c:lblOffset val="100"/>
        <c:noMultiLvlLbl val="0"/>
      </c:catAx>
      <c:valAx>
        <c:axId val="1321553743"/>
        <c:scaling>
          <c:orientation val="minMax"/>
          <c:max val="51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1321556143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solidFill>
            <a:srgbClr val="1A322F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30340472438983"/>
          <c:y val="0.13578140750394954"/>
          <c:w val="0.50411998430600802"/>
          <c:h val="0.724337971681335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Spend</c:v>
                </c:pt>
              </c:strCache>
            </c:strRef>
          </c:tx>
          <c:spPr>
            <a:solidFill>
              <a:srgbClr val="1A322F"/>
            </a:solidFill>
          </c:spPr>
          <c:dPt>
            <c:idx val="0"/>
            <c:bubble3D val="0"/>
            <c:spPr>
              <a:solidFill>
                <a:srgbClr val="1A3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EB-4165-8413-1B7604C72C25}"/>
              </c:ext>
            </c:extLst>
          </c:dPt>
          <c:dPt>
            <c:idx val="1"/>
            <c:bubble3D val="0"/>
            <c:spPr>
              <a:solidFill>
                <a:srgbClr val="9DA9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7EB-4165-8413-1B7604C72C25}"/>
              </c:ext>
            </c:extLst>
          </c:dPt>
          <c:dPt>
            <c:idx val="2"/>
            <c:bubble3D val="0"/>
            <c:spPr>
              <a:solidFill>
                <a:srgbClr val="6279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7EB-4165-8413-1B7604C72C25}"/>
              </c:ext>
            </c:extLst>
          </c:dPt>
          <c:dPt>
            <c:idx val="3"/>
            <c:bubble3D val="0"/>
            <c:spPr>
              <a:solidFill>
                <a:srgbClr val="6E794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7EB-4165-8413-1B7604C72C25}"/>
              </c:ext>
            </c:extLst>
          </c:dPt>
          <c:dLbls>
            <c:dLbl>
              <c:idx val="0"/>
              <c:layout>
                <c:manualLayout>
                  <c:x val="0.12259374357760741"/>
                  <c:y val="-2.84108322673678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EB-4165-8413-1B7604C72C25}"/>
                </c:ext>
              </c:extLst>
            </c:dLbl>
            <c:dLbl>
              <c:idx val="1"/>
              <c:layout>
                <c:manualLayout>
                  <c:x val="-0.10677519601920646"/>
                  <c:y val="2.27286658138942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EB-4165-8413-1B7604C72C25}"/>
                </c:ext>
              </c:extLst>
            </c:dLbl>
            <c:dLbl>
              <c:idx val="2"/>
              <c:layout>
                <c:manualLayout>
                  <c:x val="-0.11863910668800717"/>
                  <c:y val="-5.11394980812621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EB-4165-8413-1B7604C72C25}"/>
                </c:ext>
              </c:extLst>
            </c:dLbl>
            <c:dLbl>
              <c:idx val="3"/>
              <c:layout>
                <c:manualLayout>
                  <c:x val="-6.3274190233603825E-2"/>
                  <c:y val="-0.1079611626159978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EB-4165-8413-1B7604C72C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1A322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Holiday</c:v>
                </c:pt>
                <c:pt idx="1">
                  <c:v>VFR</c:v>
                </c:pt>
                <c:pt idx="2">
                  <c:v>Business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0.64243936945382185</c:v>
                </c:pt>
                <c:pt idx="1">
                  <c:v>0.17861641007355605</c:v>
                </c:pt>
                <c:pt idx="2">
                  <c:v>5.843076586861129E-2</c:v>
                </c:pt>
                <c:pt idx="3">
                  <c:v>0.12051345460401079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EB-4165-8413-1B7604C72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Trips</c:v>
                      </c:pt>
                    </c:strCache>
                  </c:strRef>
                </c:tx>
                <c:spPr>
                  <a:solidFill>
                    <a:srgbClr val="C0C7C2"/>
                  </a:solidFill>
                </c:spPr>
                <c:dPt>
                  <c:idx val="0"/>
                  <c:bubble3D val="0"/>
                  <c:spPr>
                    <a:solidFill>
                      <a:srgbClr val="C0C7C2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67EB-4165-8413-1B7604C72C25}"/>
                    </c:ext>
                  </c:extLst>
                </c:dPt>
                <c:dPt>
                  <c:idx val="1"/>
                  <c:bubble3D val="0"/>
                  <c:spPr>
                    <a:solidFill>
                      <a:srgbClr val="C0C7C2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67EB-4165-8413-1B7604C72C25}"/>
                    </c:ext>
                  </c:extLst>
                </c:dPt>
                <c:dPt>
                  <c:idx val="2"/>
                  <c:bubble3D val="0"/>
                  <c:spPr>
                    <a:solidFill>
                      <a:srgbClr val="C0C7C2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67EB-4165-8413-1B7604C72C25}"/>
                    </c:ext>
                  </c:extLst>
                </c:dPt>
                <c:dPt>
                  <c:idx val="3"/>
                  <c:bubble3D val="0"/>
                  <c:spPr>
                    <a:solidFill>
                      <a:srgbClr val="C0C7C2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67EB-4165-8413-1B7604C72C25}"/>
                    </c:ext>
                  </c:extLst>
                </c:dPt>
                <c:dLbls>
                  <c:spPr>
                    <a:solidFill>
                      <a:prstClr val="white"/>
                    </a:solidFill>
                    <a:ln>
                      <a:solidFill>
                        <a:prstClr val="black">
                          <a:lumMod val="25000"/>
                          <a:lumOff val="75000"/>
                        </a:prst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rgbClr val="1A322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Holiday</c:v>
                      </c:pt>
                      <c:pt idx="1">
                        <c:v>VFR</c:v>
                      </c:pt>
                      <c:pt idx="2">
                        <c:v>Business</c:v>
                      </c:pt>
                      <c:pt idx="3">
                        <c:v>Other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0.55623749409443346</c:v>
                      </c:pt>
                      <c:pt idx="1">
                        <c:v>0.28304859239085123</c:v>
                      </c:pt>
                      <c:pt idx="2">
                        <c:v>4.2600846232943336E-2</c:v>
                      </c:pt>
                      <c:pt idx="3">
                        <c:v>0.11811306728177194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67EB-4165-8413-1B7604C72C25}"/>
                  </c:ext>
                </c:extLst>
              </c15:ser>
            </c15:filteredPieSeries>
          </c:ext>
        </c:extLst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solidFill>
            <a:srgbClr val="1A322F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30340472438983"/>
          <c:y val="0.13578140750394954"/>
          <c:w val="0.51598389497480868"/>
          <c:h val="0.74138447104175587"/>
        </c:manualLayout>
      </c:layout>
      <c:doughnutChart>
        <c:varyColors val="1"/>
        <c:ser>
          <c:idx val="1"/>
          <c:order val="1"/>
          <c:tx>
            <c:strRef>
              <c:f>Sheet1!$C$1</c:f>
              <c:strCache>
                <c:ptCount val="1"/>
                <c:pt idx="0">
                  <c:v>Trips</c:v>
                </c:pt>
              </c:strCache>
              <c:extLst xmlns:c15="http://schemas.microsoft.com/office/drawing/2012/chart"/>
            </c:strRef>
          </c:tx>
          <c:spPr>
            <a:solidFill>
              <a:srgbClr val="C0C7C2"/>
            </a:solidFill>
          </c:spPr>
          <c:dPt>
            <c:idx val="0"/>
            <c:bubble3D val="0"/>
            <c:spPr>
              <a:solidFill>
                <a:srgbClr val="1A32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D8-46A8-84E7-84385F897987}"/>
              </c:ext>
            </c:extLst>
          </c:dPt>
          <c:dPt>
            <c:idx val="1"/>
            <c:bubble3D val="0"/>
            <c:spPr>
              <a:solidFill>
                <a:srgbClr val="9DA9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D8-46A8-84E7-84385F897987}"/>
              </c:ext>
            </c:extLst>
          </c:dPt>
          <c:dPt>
            <c:idx val="2"/>
            <c:bubble3D val="0"/>
            <c:spPr>
              <a:solidFill>
                <a:srgbClr val="6279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AD8-46A8-84E7-84385F897987}"/>
              </c:ext>
            </c:extLst>
          </c:dPt>
          <c:dPt>
            <c:idx val="3"/>
            <c:bubble3D val="0"/>
            <c:spPr>
              <a:solidFill>
                <a:srgbClr val="6E794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AD8-46A8-84E7-84385F897987}"/>
              </c:ext>
            </c:extLst>
          </c:dPt>
          <c:dLbls>
            <c:dLbl>
              <c:idx val="0"/>
              <c:layout>
                <c:manualLayout>
                  <c:x val="0.1423669280256086"/>
                  <c:y val="-1.13643329069471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D8-46A8-84E7-84385F897987}"/>
                </c:ext>
              </c:extLst>
            </c:dLbl>
            <c:dLbl>
              <c:idx val="1"/>
              <c:layout>
                <c:manualLayout>
                  <c:x val="-7.5138100902404539E-2"/>
                  <c:y val="0.11932549552294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D8-46A8-84E7-84385F897987}"/>
                </c:ext>
              </c:extLst>
            </c:dLbl>
            <c:dLbl>
              <c:idx val="2"/>
              <c:layout>
                <c:manualLayout>
                  <c:x val="-0.10677519601920646"/>
                  <c:y val="-4.54573316277885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D8-46A8-84E7-84385F897987}"/>
                </c:ext>
              </c:extLst>
            </c:dLbl>
            <c:dLbl>
              <c:idx val="3"/>
              <c:layout>
                <c:manualLayout>
                  <c:x val="-4.7455642675202872E-2"/>
                  <c:y val="-0.130689828429892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D8-46A8-84E7-84385F8979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1A322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Holiday</c:v>
                </c:pt>
                <c:pt idx="1">
                  <c:v>VFR</c:v>
                </c:pt>
                <c:pt idx="2">
                  <c:v>Business</c:v>
                </c:pt>
                <c:pt idx="3">
                  <c:v>Other</c:v>
                </c:pt>
              </c:strCache>
              <c:extLst xmlns:c15="http://schemas.microsoft.com/office/drawing/2012/chart"/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0.55623749409443346</c:v>
                </c:pt>
                <c:pt idx="1">
                  <c:v>0.28304859239085123</c:v>
                </c:pt>
                <c:pt idx="2">
                  <c:v>4.2600846232943336E-2</c:v>
                </c:pt>
                <c:pt idx="3">
                  <c:v>0.11811306728177194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8-BAD8-46A8-84E7-84385F897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Spend</c:v>
                      </c:pt>
                    </c:strCache>
                  </c:strRef>
                </c:tx>
                <c:spPr>
                  <a:solidFill>
                    <a:srgbClr val="1A322F"/>
                  </a:solidFill>
                </c:spPr>
                <c:dPt>
                  <c:idx val="0"/>
                  <c:bubble3D val="0"/>
                  <c:spPr>
                    <a:solidFill>
                      <a:srgbClr val="1A322F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BAD8-46A8-84E7-84385F897987}"/>
                    </c:ext>
                  </c:extLst>
                </c:dPt>
                <c:dPt>
                  <c:idx val="1"/>
                  <c:bubble3D val="0"/>
                  <c:spPr>
                    <a:solidFill>
                      <a:srgbClr val="9DA9A0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BAD8-46A8-84E7-84385F897987}"/>
                    </c:ext>
                  </c:extLst>
                </c:dPt>
                <c:dPt>
                  <c:idx val="2"/>
                  <c:bubble3D val="0"/>
                  <c:spPr>
                    <a:solidFill>
                      <a:srgbClr val="62796C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BAD8-46A8-84E7-84385F897987}"/>
                    </c:ext>
                  </c:extLst>
                </c:dPt>
                <c:dPt>
                  <c:idx val="3"/>
                  <c:bubble3D val="0"/>
                  <c:spPr>
                    <a:solidFill>
                      <a:srgbClr val="C0C7C2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BAD8-46A8-84E7-84385F897987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0.12259374357760741"/>
                        <c:y val="-2.8410832267367854E-2"/>
                      </c:manualLayout>
                    </c:layout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A-BAD8-46A8-84E7-84385F897987}"/>
                      </c:ext>
                    </c:extLst>
                  </c:dLbl>
                  <c:dLbl>
                    <c:idx val="1"/>
                    <c:layout>
                      <c:manualLayout>
                        <c:x val="-7.5138100902404581E-2"/>
                        <c:y val="8.5232496802103361E-2"/>
                      </c:manualLayout>
                    </c:layout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BAD8-46A8-84E7-84385F897987}"/>
                      </c:ext>
                    </c:extLst>
                  </c:dLbl>
                  <c:dLbl>
                    <c:idx val="2"/>
                    <c:layout>
                      <c:manualLayout>
                        <c:x val="-0.13445765424640815"/>
                        <c:y val="-1.7046499360420766E-2"/>
                      </c:manualLayout>
                    </c:layout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E-BAD8-46A8-84E7-84385F897987}"/>
                      </c:ext>
                    </c:extLst>
                  </c:dLbl>
                  <c:dLbl>
                    <c:idx val="3"/>
                    <c:layout>
                      <c:manualLayout>
                        <c:x val="-6.3274190233603825E-2"/>
                        <c:y val="-7.9550330348630016E-2"/>
                      </c:manualLayout>
                    </c:layout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0-BAD8-46A8-84E7-84385F897987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rgbClr val="1A322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Holiday</c:v>
                      </c:pt>
                      <c:pt idx="1">
                        <c:v>VFR</c:v>
                      </c:pt>
                      <c:pt idx="2">
                        <c:v>Business</c:v>
                      </c:pt>
                      <c:pt idx="3">
                        <c:v>Other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Sheet1!$B$2:$B$5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0.64243936945382185</c:v>
                      </c:pt>
                      <c:pt idx="1">
                        <c:v>0.17861641007355605</c:v>
                      </c:pt>
                      <c:pt idx="2">
                        <c:v>5.843076586861129E-2</c:v>
                      </c:pt>
                      <c:pt idx="3">
                        <c:v>0.12051345460401079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BAD8-46A8-84E7-84385F897987}"/>
                  </c:ext>
                </c:extLst>
              </c15:ser>
            </c15:filteredPieSeries>
          </c:ext>
        </c:extLst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solidFill>
            <a:srgbClr val="1A322F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61B012-108A-23C1-7FE9-C3519714A2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72D3E-F636-B14E-7A2E-4C8F3E992C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BEF33-3451-4717-8C12-86F2AA15A371}" type="datetime1">
              <a:rPr lang="en-AU" smtClean="0"/>
              <a:t>11/03/2026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EBE82-6936-7FBE-B3AA-9B46B8F508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95660-068E-213B-710C-5B12D4ED84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67B4B-6CC7-45EF-8D01-3BE9D063DE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81077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EB1D5-A1E2-457F-AD8E-02D311693FB4}" type="datetime1">
              <a:rPr lang="en-AU" smtClean="0"/>
              <a:t>11/03/2026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03199-86C9-42A6-9B75-EA9DD4B611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47509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1pPr>
    <a:lvl2pPr marL="226314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2pPr>
    <a:lvl3pPr marL="452628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3pPr>
    <a:lvl4pPr marL="678942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4pPr>
    <a:lvl5pPr marL="905256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5pPr>
    <a:lvl6pPr marL="1131570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6pPr>
    <a:lvl7pPr marL="1357884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7pPr>
    <a:lvl8pPr marL="1584198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8pPr>
    <a:lvl9pPr marL="1810512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102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7D69B-1FCB-4D1F-9A50-95A9128375FA}" type="datetime1">
              <a:rPr lang="en-AU" smtClean="0"/>
              <a:t>11/03/2026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F430-A148-4AD4-9034-208CB6127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871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E104-A314-4458-AADD-BC6562206487}" type="datetime1">
              <a:rPr lang="en-AU" smtClean="0"/>
              <a:t>11/03/2026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F430-A148-4AD4-9034-208CB6127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93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F52-3404-47F6-A66A-7953FE4BA291}" type="datetime1">
              <a:rPr lang="en-AU" smtClean="0"/>
              <a:t>11/03/2026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F430-A148-4AD4-9034-208CB6127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947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41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6E53-7AA3-4354-A304-120FA0E7CE00}" type="datetime1">
              <a:rPr lang="en-AU" smtClean="0"/>
              <a:t>11/03/2026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F430-A148-4AD4-9034-208CB6127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748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C10D-B2B9-4310-A5B1-515572E45605}" type="datetime1">
              <a:rPr lang="en-AU" smtClean="0"/>
              <a:t>11/03/2026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F430-A148-4AD4-9034-208CB6127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380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A20A-B48F-43A9-9195-D30763B78752}" type="datetime1">
              <a:rPr lang="en-AU" smtClean="0"/>
              <a:t>11/03/2026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F430-A148-4AD4-9034-208CB6127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127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BA91-EABC-46DA-ABDF-9D72E1B5B37F}" type="datetime1">
              <a:rPr lang="en-AU" smtClean="0"/>
              <a:t>11/03/2026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F430-A148-4AD4-9034-208CB6127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055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A2505-0E2F-445B-B332-AC22B56AC060}" type="datetime1">
              <a:rPr lang="en-AU" smtClean="0"/>
              <a:t>11/03/2026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F430-A148-4AD4-9034-208CB6127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447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5E86-AC91-44B0-AE4A-37DFC2C6AFE4}" type="datetime1">
              <a:rPr lang="en-AU" smtClean="0"/>
              <a:t>11/03/2026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F430-A148-4AD4-9034-208CB6127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60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615B-2BE1-4081-8183-1FA7855E98AF}" type="datetime1">
              <a:rPr lang="en-AU" smtClean="0"/>
              <a:t>11/03/2026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F430-A148-4AD4-9034-208CB6127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795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42296-68F9-446D-B36B-DFEEF73D9355}" type="datetime1">
              <a:rPr lang="en-AU" smtClean="0"/>
              <a:t>11/03/2026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4F430-A148-4AD4-9034-208CB6127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850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chart" Target="../charts/chart2.xml"/><Relationship Id="rId5" Type="http://schemas.openxmlformats.org/officeDocument/2006/relationships/image" Target="../media/image6.png"/><Relationship Id="rId10" Type="http://schemas.openxmlformats.org/officeDocument/2006/relationships/chart" Target="../charts/chart1.xml"/><Relationship Id="rId4" Type="http://schemas.openxmlformats.org/officeDocument/2006/relationships/image" Target="../media/image5.png"/><Relationship Id="rId9" Type="http://schemas.openxmlformats.org/officeDocument/2006/relationships/hyperlink" Target="https://www.tra.gov.au/en/domestic/domestic-tourism-statistics-resul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erson on a bicycle on a rocky cliff overlooking the ocean&#10;&#10;AI-generated content may be incorrect.">
            <a:extLst>
              <a:ext uri="{FF2B5EF4-FFF2-40B4-BE49-F238E27FC236}">
                <a16:creationId xmlns:a16="http://schemas.microsoft.com/office/drawing/2014/main" id="{5D07DF4F-DBE6-F0E9-AF9D-051BC4EBB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2" t="26967" b="9959"/>
          <a:stretch/>
        </p:blipFill>
        <p:spPr>
          <a:xfrm>
            <a:off x="0" y="1"/>
            <a:ext cx="990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5DAC4-F2A6-A5C3-4FEE-B2484FA58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404" y="1193015"/>
            <a:ext cx="3965893" cy="2113304"/>
          </a:xfrm>
        </p:spPr>
        <p:txBody>
          <a:bodyPr>
            <a:normAutofit fontScale="90000"/>
          </a:bodyPr>
          <a:lstStyle/>
          <a:p>
            <a:pPr algn="l"/>
            <a:r>
              <a:rPr lang="en-AU" sz="3600" spc="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INTRASTATE VISITOR</a:t>
            </a:r>
            <a:br>
              <a:rPr lang="en-AU" sz="3600" spc="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3600" b="1" spc="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br>
              <a:rPr lang="en-AU" spc="400" dirty="0">
                <a:solidFill>
                  <a:schemeClr val="bg1"/>
                </a:solidFill>
              </a:rPr>
            </a:br>
            <a:endParaRPr lang="en-AU" spc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C65032-DC60-91A3-96F0-42746B35BD58}"/>
              </a:ext>
            </a:extLst>
          </p:cNvPr>
          <p:cNvSpPr txBox="1"/>
          <p:nvPr/>
        </p:nvSpPr>
        <p:spPr>
          <a:xfrm>
            <a:off x="324390" y="2583294"/>
            <a:ext cx="2556000" cy="23803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  <a:latin typeface="Arial"/>
                <a:cs typeface="Arial"/>
              </a:rPr>
              <a:t>YEAR ENDING DECEMBER 2025</a:t>
            </a:r>
            <a:endParaRPr lang="en-US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Picture 12" descr="A black and white logo&#10;&#10;AI-generated content may be incorrect.">
            <a:extLst>
              <a:ext uri="{FF2B5EF4-FFF2-40B4-BE49-F238E27FC236}">
                <a16:creationId xmlns:a16="http://schemas.microsoft.com/office/drawing/2014/main" id="{F1874C98-13DF-5122-9243-56326EDCA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576" y="5864387"/>
            <a:ext cx="2860633" cy="6463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79B3485-01E5-A904-9256-454C952A5AC3}"/>
              </a:ext>
            </a:extLst>
          </p:cNvPr>
          <p:cNvSpPr txBox="1"/>
          <p:nvPr/>
        </p:nvSpPr>
        <p:spPr>
          <a:xfrm>
            <a:off x="623026" y="5995349"/>
            <a:ext cx="1487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 of Fires</a:t>
            </a:r>
          </a:p>
          <a:p>
            <a:r>
              <a:rPr lang="en-AU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 Gibson</a:t>
            </a:r>
          </a:p>
        </p:txBody>
      </p:sp>
      <p:pic>
        <p:nvPicPr>
          <p:cNvPr id="21" name="Picture 20" descr="A map with a pin&#10;&#10;AI-generated content may be incorrect.">
            <a:extLst>
              <a:ext uri="{FF2B5EF4-FFF2-40B4-BE49-F238E27FC236}">
                <a16:creationId xmlns:a16="http://schemas.microsoft.com/office/drawing/2014/main" id="{ADDA04B1-6FB2-8AB0-A383-2E425D26F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80" y="5969237"/>
            <a:ext cx="31187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41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0B10AAD7-686F-79BE-9393-7A1890569808}"/>
              </a:ext>
            </a:extLst>
          </p:cNvPr>
          <p:cNvSpPr/>
          <p:nvPr/>
        </p:nvSpPr>
        <p:spPr>
          <a:xfrm>
            <a:off x="3856506" y="2260407"/>
            <a:ext cx="6049494" cy="4597594"/>
          </a:xfrm>
          <a:prstGeom prst="rect">
            <a:avLst/>
          </a:prstGeom>
          <a:solidFill>
            <a:srgbClr val="1A322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53C9D2-B1E4-1CEC-F978-848E649A9DAF}"/>
              </a:ext>
            </a:extLst>
          </p:cNvPr>
          <p:cNvSpPr/>
          <p:nvPr/>
        </p:nvSpPr>
        <p:spPr>
          <a:xfrm>
            <a:off x="-3036" y="0"/>
            <a:ext cx="3859542" cy="6858000"/>
          </a:xfrm>
          <a:prstGeom prst="rect">
            <a:avLst/>
          </a:prstGeom>
          <a:solidFill>
            <a:srgbClr val="1A32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CEBA7-4C46-59A0-A090-9FD6FE0924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5279" y="313641"/>
            <a:ext cx="3573034" cy="25668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AU" sz="2000" b="1" spc="50">
                <a:solidFill>
                  <a:schemeClr val="bg1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Intrastate trips by Tasmanians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19B7A9-91FF-A15D-0CF8-2D4E94C42939}"/>
              </a:ext>
            </a:extLst>
          </p:cNvPr>
          <p:cNvSpPr txBox="1"/>
          <p:nvPr/>
        </p:nvSpPr>
        <p:spPr>
          <a:xfrm>
            <a:off x="335278" y="607302"/>
            <a:ext cx="325776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3411">
              <a:lnSpc>
                <a:spcPct val="90000"/>
              </a:lnSpc>
            </a:pPr>
            <a:r>
              <a:rPr lang="en-AU" sz="1000" spc="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Tourism Statistics (DoTS), Year ending December and December Quarter 2025</a:t>
            </a:r>
          </a:p>
          <a:p>
            <a:pPr defTabSz="313411">
              <a:lnSpc>
                <a:spcPct val="90000"/>
              </a:lnSpc>
            </a:pPr>
            <a:r>
              <a:rPr lang="en-AU" sz="800" spc="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Tourism Research Australia</a:t>
            </a:r>
            <a:endParaRPr lang="en-AU" sz="700" spc="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B2E474-67B3-B350-EFDF-9DCA37C37CB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pPr algn="r"/>
            <a:fld id="{47E4F430-A148-4AD4-9034-208CB6127A64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</a:t>
            </a:fld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56D324-289B-6741-846D-F71015F4B784}"/>
              </a:ext>
            </a:extLst>
          </p:cNvPr>
          <p:cNvSpPr txBox="1"/>
          <p:nvPr/>
        </p:nvSpPr>
        <p:spPr>
          <a:xfrm>
            <a:off x="335278" y="2113794"/>
            <a:ext cx="3420000" cy="40614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AU" sz="1000">
                <a:solidFill>
                  <a:schemeClr val="bg1"/>
                </a:solidFill>
                <a:latin typeface="Arial"/>
                <a:cs typeface="Arial"/>
              </a:rPr>
              <a:t>Intrastate visitation data on this page comes from Tourism Research Australia’s Domestic Tourism Statistics (DoTS).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en-AU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AU" sz="1200" b="1" spc="50">
                <a:solidFill>
                  <a:schemeClr val="bg1"/>
                </a:solidFill>
                <a:latin typeface="Arial"/>
                <a:cs typeface="Arial"/>
              </a:rPr>
              <a:t>OVERNIGHT TRIPS</a:t>
            </a:r>
          </a:p>
          <a:p>
            <a:pPr marL="171450" indent="-171450">
              <a:lnSpc>
                <a:spcPct val="114000"/>
              </a:lnSpc>
              <a:spcAft>
                <a:spcPts val="600"/>
              </a:spcAft>
              <a:buFont typeface="Verdana Pro Light" panose="020B0304030504040204" pitchFamily="34" charset="0"/>
              <a:buChar char="—"/>
            </a:pPr>
            <a:r>
              <a:rPr lang="en-AU" sz="1000">
                <a:solidFill>
                  <a:schemeClr val="bg1"/>
                </a:solidFill>
                <a:latin typeface="Arial"/>
                <a:cs typeface="Arial"/>
              </a:rPr>
              <a:t>Tasmanians spent $866.1m on overnight trips within the state in the year ending December 2025, up 2.5% on the same period last year, and up 50.7% on 2019.</a:t>
            </a:r>
          </a:p>
          <a:p>
            <a:pPr marL="171450" indent="-171450">
              <a:lnSpc>
                <a:spcPct val="114000"/>
              </a:lnSpc>
              <a:spcAft>
                <a:spcPts val="600"/>
              </a:spcAft>
              <a:buFont typeface="Verdana Pro Light" panose="020B0304030504040204" pitchFamily="34" charset="0"/>
              <a:buChar char="—"/>
            </a:pPr>
            <a:r>
              <a:rPr lang="en-AU" sz="1000">
                <a:solidFill>
                  <a:schemeClr val="bg1"/>
                </a:solidFill>
                <a:latin typeface="Arial"/>
                <a:cs typeface="Arial"/>
              </a:rPr>
              <a:t>In the December quarter 2025, Tasmanians took fewer overnight trips, as well as spent less per night with slightly shorter trips, leading to overall reduction in spend. </a:t>
            </a:r>
          </a:p>
          <a:p>
            <a:pPr marL="171450" indent="-171450">
              <a:lnSpc>
                <a:spcPct val="114000"/>
              </a:lnSpc>
              <a:spcAft>
                <a:spcPts val="600"/>
              </a:spcAft>
              <a:buFont typeface="Verdana Pro Light" panose="020B0304030504040204" pitchFamily="34" charset="0"/>
              <a:buChar char="—"/>
            </a:pPr>
            <a:r>
              <a:rPr lang="en-AU" sz="1000">
                <a:solidFill>
                  <a:schemeClr val="bg1"/>
                </a:solidFill>
                <a:latin typeface="Arial"/>
                <a:cs typeface="Arial"/>
              </a:rPr>
              <a:t>Regional data is only available from 2025, with no comparison available yet for previous years. 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en-AU" sz="100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AU" sz="1000" b="1">
                <a:solidFill>
                  <a:schemeClr val="bg1"/>
                </a:solidFill>
                <a:latin typeface="Arial"/>
                <a:cs typeface="Arial"/>
              </a:rPr>
              <a:t>Definition of an overnight trip</a:t>
            </a:r>
          </a:p>
          <a:p>
            <a:pPr marL="171450" indent="-171450">
              <a:lnSpc>
                <a:spcPct val="114000"/>
              </a:lnSpc>
              <a:spcAft>
                <a:spcPts val="600"/>
              </a:spcAft>
              <a:buFont typeface="Verdana Pro Light" panose="020B0304030504040204" pitchFamily="34" charset="0"/>
              <a:buChar char="—"/>
            </a:pPr>
            <a:r>
              <a:rPr lang="en-AU" sz="1000">
                <a:solidFill>
                  <a:schemeClr val="bg1"/>
                </a:solidFill>
                <a:latin typeface="Arial"/>
                <a:cs typeface="Arial"/>
              </a:rPr>
              <a:t>Overnight trips must include at least one night away and be a minimum of 40 kilometres from the respondent's usual place of residence.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03428F-C79F-73A5-4CDC-9C827887AC6C}"/>
              </a:ext>
            </a:extLst>
          </p:cNvPr>
          <p:cNvSpPr txBox="1"/>
          <p:nvPr/>
        </p:nvSpPr>
        <p:spPr>
          <a:xfrm>
            <a:off x="4082544" y="313641"/>
            <a:ext cx="4956593" cy="30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13411">
              <a:lnSpc>
                <a:spcPct val="125000"/>
              </a:lnSpc>
            </a:pPr>
            <a:r>
              <a:rPr lang="en-AU" sz="1200" b="1" spc="50">
                <a:solidFill>
                  <a:srgbClr val="1A32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INTRASTATE </a:t>
            </a:r>
            <a:r>
              <a:rPr lang="en-AU" sz="1200" spc="50">
                <a:solidFill>
                  <a:srgbClr val="1A32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OVERNIGHT TRIPS – </a:t>
            </a:r>
            <a:r>
              <a:rPr lang="en-AU" sz="1200" b="1" spc="50">
                <a:solidFill>
                  <a:srgbClr val="1A32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ending DECEMBER</a:t>
            </a:r>
            <a:endParaRPr lang="en-AU" sz="1050" b="1" spc="50">
              <a:solidFill>
                <a:srgbClr val="1A32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517C9-134F-2755-7B23-9A3C694A6547}"/>
              </a:ext>
            </a:extLst>
          </p:cNvPr>
          <p:cNvSpPr txBox="1"/>
          <p:nvPr/>
        </p:nvSpPr>
        <p:spPr>
          <a:xfrm>
            <a:off x="4016358" y="6444272"/>
            <a:ext cx="4749398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3411">
              <a:lnSpc>
                <a:spcPct val="90000"/>
              </a:lnSpc>
            </a:pPr>
            <a:r>
              <a:rPr lang="en-AU" sz="700">
                <a:latin typeface="Arial" panose="020B0604020202020204" pitchFamily="34" charset="0"/>
                <a:cs typeface="Arial" panose="020B0604020202020204" pitchFamily="34" charset="0"/>
              </a:rPr>
              <a:t>* ASPT – average spend per trip. ASPN – average spend per night. ALOT – average length of trip (nights)</a:t>
            </a:r>
          </a:p>
          <a:p>
            <a:pPr defTabSz="313411">
              <a:lnSpc>
                <a:spcPct val="90000"/>
              </a:lnSpc>
            </a:pPr>
            <a:r>
              <a:rPr lang="en-AU" sz="600">
                <a:latin typeface="Arial" panose="020B0604020202020204" pitchFamily="34" charset="0"/>
                <a:cs typeface="Arial" panose="020B0604020202020204" pitchFamily="34" charset="0"/>
              </a:rPr>
              <a:t>+ Purpose and regional data from DoTS has not been back cast prior meaning data is only available from 2025 and is not comparable to previously published NVS results.</a:t>
            </a:r>
          </a:p>
        </p:txBody>
      </p:sp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7F29225-1BAF-1649-8370-2AF9073DE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58" y="774549"/>
            <a:ext cx="540000" cy="540000"/>
          </a:xfrm>
          <a:prstGeom prst="rect">
            <a:avLst/>
          </a:prstGeom>
        </p:spPr>
      </p:pic>
      <p:pic>
        <p:nvPicPr>
          <p:cNvPr id="7" name="Picture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1C157FD-4FD0-A315-3C72-DDA630E58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552" y="774549"/>
            <a:ext cx="540000" cy="540000"/>
          </a:xfrm>
          <a:prstGeom prst="rect">
            <a:avLst/>
          </a:prstGeom>
        </p:spPr>
      </p:pic>
      <p:pic>
        <p:nvPicPr>
          <p:cNvPr id="9" name="Picture 8" descr="A black circle with a person in a bed&#10;&#10;AI-generated content may be incorrect.">
            <a:extLst>
              <a:ext uri="{FF2B5EF4-FFF2-40B4-BE49-F238E27FC236}">
                <a16:creationId xmlns:a16="http://schemas.microsoft.com/office/drawing/2014/main" id="{9847C259-F347-394E-B532-6B76EA65F2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646" y="777652"/>
            <a:ext cx="540000" cy="540000"/>
          </a:xfrm>
          <a:prstGeom prst="rect">
            <a:avLst/>
          </a:prstGeom>
        </p:spPr>
      </p:pic>
      <p:pic>
        <p:nvPicPr>
          <p:cNvPr id="11" name="Picture 10" descr="A black circle with a person in bed and a dollar sign&#10;&#10;AI-generated content may be incorrect.">
            <a:extLst>
              <a:ext uri="{FF2B5EF4-FFF2-40B4-BE49-F238E27FC236}">
                <a16:creationId xmlns:a16="http://schemas.microsoft.com/office/drawing/2014/main" id="{F1526D6F-DC60-B90E-9E29-0626D87652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834" y="774549"/>
            <a:ext cx="540000" cy="540000"/>
          </a:xfrm>
          <a:prstGeom prst="rect">
            <a:avLst/>
          </a:prstGeom>
        </p:spPr>
      </p:pic>
      <p:pic>
        <p:nvPicPr>
          <p:cNvPr id="13" name="Picture 12" descr="A black circle with a person and a dollar sign&#10;&#10;AI-generated content may be incorrect.">
            <a:extLst>
              <a:ext uri="{FF2B5EF4-FFF2-40B4-BE49-F238E27FC236}">
                <a16:creationId xmlns:a16="http://schemas.microsoft.com/office/drawing/2014/main" id="{A9D95281-522D-5AC1-F395-AE739842BD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740" y="774549"/>
            <a:ext cx="540000" cy="540000"/>
          </a:xfrm>
          <a:prstGeom prst="rect">
            <a:avLst/>
          </a:prstGeom>
        </p:spPr>
      </p:pic>
      <p:pic>
        <p:nvPicPr>
          <p:cNvPr id="43" name="Picture 42" descr="A black circle with a person in a bed&#10;&#10;AI-generated content may be incorrect.">
            <a:extLst>
              <a:ext uri="{FF2B5EF4-FFF2-40B4-BE49-F238E27FC236}">
                <a16:creationId xmlns:a16="http://schemas.microsoft.com/office/drawing/2014/main" id="{4EC67C74-1EFF-F19F-71D7-933F340E3C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930" y="769964"/>
            <a:ext cx="540000" cy="5400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E4BB0D1-209F-55B2-9276-28E247DE48C5}"/>
              </a:ext>
            </a:extLst>
          </p:cNvPr>
          <p:cNvSpPr txBox="1"/>
          <p:nvPr/>
        </p:nvSpPr>
        <p:spPr>
          <a:xfrm>
            <a:off x="4082544" y="3380765"/>
            <a:ext cx="4302251" cy="30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13411">
              <a:lnSpc>
                <a:spcPct val="125000"/>
              </a:lnSpc>
            </a:pPr>
            <a:r>
              <a:rPr lang="en-AU" sz="1200" b="1" spc="50">
                <a:solidFill>
                  <a:srgbClr val="1A32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HOLIDAY </a:t>
            </a:r>
            <a:r>
              <a:rPr lang="en-AU" sz="1200" spc="50">
                <a:solidFill>
                  <a:srgbClr val="1A32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OVERNIGHT TRIPS</a:t>
            </a:r>
            <a:r>
              <a:rPr lang="en-AU" sz="1200" spc="50" baseline="30000">
                <a:solidFill>
                  <a:srgbClr val="1A32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AU" sz="1200" spc="50">
                <a:solidFill>
                  <a:srgbClr val="1A32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AU" sz="1200" b="1" spc="50">
                <a:solidFill>
                  <a:srgbClr val="1A32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Quarter  </a:t>
            </a:r>
            <a:endParaRPr lang="en-AU" sz="1050" b="1" spc="50">
              <a:solidFill>
                <a:srgbClr val="1A32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10A6185-0F75-D72F-306B-598FEC472EAC}"/>
              </a:ext>
            </a:extLst>
          </p:cNvPr>
          <p:cNvSpPr txBox="1"/>
          <p:nvPr/>
        </p:nvSpPr>
        <p:spPr>
          <a:xfrm>
            <a:off x="4403346" y="3650800"/>
            <a:ext cx="758695" cy="603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13411">
              <a:lnSpc>
                <a:spcPct val="114000"/>
              </a:lnSpc>
            </a:pP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SPEND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b="1">
                <a:latin typeface="Arial" panose="020B0604020202020204" pitchFamily="34" charset="0"/>
                <a:cs typeface="Arial" panose="020B0604020202020204" pitchFamily="34" charset="0"/>
              </a:rPr>
              <a:t>$161.6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A3A6A51-5309-BD3F-3FE8-9CA9FC4DAAE9}"/>
              </a:ext>
            </a:extLst>
          </p:cNvPr>
          <p:cNvSpPr txBox="1"/>
          <p:nvPr/>
        </p:nvSpPr>
        <p:spPr>
          <a:xfrm>
            <a:off x="5280687" y="3650800"/>
            <a:ext cx="817247" cy="603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13411">
              <a:lnSpc>
                <a:spcPct val="114000"/>
              </a:lnSpc>
            </a:pP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TRIPS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b="1">
                <a:latin typeface="Arial" panose="020B0604020202020204" pitchFamily="34" charset="0"/>
                <a:cs typeface="Arial" panose="020B0604020202020204" pitchFamily="34" charset="0"/>
              </a:rPr>
              <a:t>267.2k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57%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4DAF9A5-7FB4-A531-F0C3-F38A1AF51D86}"/>
              </a:ext>
            </a:extLst>
          </p:cNvPr>
          <p:cNvSpPr txBox="1"/>
          <p:nvPr/>
        </p:nvSpPr>
        <p:spPr>
          <a:xfrm>
            <a:off x="6236468" y="3650800"/>
            <a:ext cx="721389" cy="603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13411">
              <a:lnSpc>
                <a:spcPct val="114000"/>
              </a:lnSpc>
            </a:pP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NIGHTS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b="1">
                <a:latin typeface="Arial" panose="020B0604020202020204" pitchFamily="34" charset="0"/>
                <a:cs typeface="Arial" panose="020B0604020202020204" pitchFamily="34" charset="0"/>
              </a:rPr>
              <a:t>811.6k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64%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6058A52-BB33-7E70-9E95-D3BF6BB8B822}"/>
              </a:ext>
            </a:extLst>
          </p:cNvPr>
          <p:cNvSpPr txBox="1"/>
          <p:nvPr/>
        </p:nvSpPr>
        <p:spPr>
          <a:xfrm>
            <a:off x="7096391" y="3650800"/>
            <a:ext cx="721389" cy="428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13411">
              <a:lnSpc>
                <a:spcPct val="114000"/>
              </a:lnSpc>
            </a:pP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ASPT*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b="1">
                <a:latin typeface="Arial" panose="020B0604020202020204" pitchFamily="34" charset="0"/>
                <a:cs typeface="Arial" panose="020B0604020202020204" pitchFamily="34" charset="0"/>
              </a:rPr>
              <a:t>$605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1CE29CB-4ABF-7D22-B6E0-870BEA93F5C2}"/>
              </a:ext>
            </a:extLst>
          </p:cNvPr>
          <p:cNvSpPr txBox="1"/>
          <p:nvPr/>
        </p:nvSpPr>
        <p:spPr>
          <a:xfrm>
            <a:off x="7956314" y="3650800"/>
            <a:ext cx="721389" cy="428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13411">
              <a:lnSpc>
                <a:spcPct val="114000"/>
              </a:lnSpc>
            </a:pP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ASPN*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b="1">
                <a:latin typeface="Arial" panose="020B0604020202020204" pitchFamily="34" charset="0"/>
                <a:cs typeface="Arial" panose="020B0604020202020204" pitchFamily="34" charset="0"/>
              </a:rPr>
              <a:t>$199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EFC17-2130-B1CD-3DE4-9BA99661B3EE}"/>
              </a:ext>
            </a:extLst>
          </p:cNvPr>
          <p:cNvSpPr txBox="1"/>
          <p:nvPr/>
        </p:nvSpPr>
        <p:spPr>
          <a:xfrm>
            <a:off x="8816236" y="3650800"/>
            <a:ext cx="721389" cy="428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13411">
              <a:lnSpc>
                <a:spcPct val="114000"/>
              </a:lnSpc>
            </a:pP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ALOT*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b="1">
                <a:latin typeface="Arial" panose="020B0604020202020204" pitchFamily="34" charset="0"/>
                <a:cs typeface="Arial" panose="020B0604020202020204" pitchFamily="34" charset="0"/>
              </a:rPr>
              <a:t>3.0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F6B118-A142-E5D4-5591-F2C8D2AD0BE8}"/>
              </a:ext>
            </a:extLst>
          </p:cNvPr>
          <p:cNvSpPr txBox="1"/>
          <p:nvPr/>
        </p:nvSpPr>
        <p:spPr>
          <a:xfrm>
            <a:off x="5803814" y="4322614"/>
            <a:ext cx="2160001" cy="292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3411">
              <a:lnSpc>
                <a:spcPct val="114000"/>
              </a:lnSpc>
            </a:pPr>
            <a:r>
              <a:rPr lang="en-AU" sz="1200" b="1" spc="100">
                <a:solidFill>
                  <a:srgbClr val="1A322F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Overnight trips to regions</a:t>
            </a:r>
            <a:endParaRPr lang="en-AU" sz="1000" b="1" spc="100">
              <a:solidFill>
                <a:srgbClr val="1A322F"/>
              </a:solidFill>
              <a:latin typeface="Baskerville Old Face" panose="02020602080505020303" pitchFamily="18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A52037-4988-BABC-4D04-3413C9D5681C}"/>
              </a:ext>
            </a:extLst>
          </p:cNvPr>
          <p:cNvSpPr txBox="1"/>
          <p:nvPr/>
        </p:nvSpPr>
        <p:spPr>
          <a:xfrm>
            <a:off x="3882079" y="4328144"/>
            <a:ext cx="1743174" cy="292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3411">
              <a:lnSpc>
                <a:spcPct val="114000"/>
              </a:lnSpc>
            </a:pPr>
            <a:r>
              <a:rPr lang="en-AU" sz="1200" b="1" spc="100">
                <a:solidFill>
                  <a:srgbClr val="1A322F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Spend in regions</a:t>
            </a:r>
            <a:endParaRPr lang="en-AU" sz="1000" b="1" spc="100">
              <a:solidFill>
                <a:srgbClr val="1A322F"/>
              </a:solidFill>
              <a:latin typeface="Baskerville Old Face" panose="02020602080505020303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8E2061-F8EB-F0F6-FC39-FC77DE1F8B6A}"/>
              </a:ext>
            </a:extLst>
          </p:cNvPr>
          <p:cNvSpPr txBox="1"/>
          <p:nvPr/>
        </p:nvSpPr>
        <p:spPr>
          <a:xfrm>
            <a:off x="7989388" y="4322614"/>
            <a:ext cx="1517799" cy="292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3411">
              <a:lnSpc>
                <a:spcPct val="114000"/>
              </a:lnSpc>
            </a:pPr>
            <a:r>
              <a:rPr lang="en-AU" sz="1200" b="1" spc="100">
                <a:solidFill>
                  <a:srgbClr val="1A322F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Nights in regions</a:t>
            </a:r>
            <a:endParaRPr lang="en-AU" sz="1000" spc="100">
              <a:solidFill>
                <a:srgbClr val="1A322F"/>
              </a:solidFill>
              <a:latin typeface="Baskerville Old Face" panose="02020602080505020303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71B4D4-3AB5-0881-533C-A0CF52340427}"/>
              </a:ext>
            </a:extLst>
          </p:cNvPr>
          <p:cNvSpPr txBox="1"/>
          <p:nvPr/>
        </p:nvSpPr>
        <p:spPr>
          <a:xfrm>
            <a:off x="3920841" y="4574124"/>
            <a:ext cx="1331585" cy="18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3411">
              <a:lnSpc>
                <a:spcPct val="90000"/>
              </a:lnSpc>
            </a:pPr>
            <a:r>
              <a:rPr lang="en-AU" sz="700">
                <a:solidFill>
                  <a:srgbClr val="1A322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 December Quarter 2025</a:t>
            </a:r>
            <a:endParaRPr lang="en-AU" sz="700">
              <a:solidFill>
                <a:srgbClr val="1A32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30D88E-E7B6-F0A2-B88B-7F4E1CF78543}"/>
              </a:ext>
            </a:extLst>
          </p:cNvPr>
          <p:cNvSpPr txBox="1"/>
          <p:nvPr/>
        </p:nvSpPr>
        <p:spPr>
          <a:xfrm>
            <a:off x="6031117" y="4574124"/>
            <a:ext cx="1331585" cy="18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3411">
              <a:lnSpc>
                <a:spcPct val="90000"/>
              </a:lnSpc>
            </a:pPr>
            <a:r>
              <a:rPr lang="en-AU" sz="700">
                <a:solidFill>
                  <a:srgbClr val="1A322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 December Quarter 2025</a:t>
            </a:r>
            <a:endParaRPr lang="en-AU" sz="700">
              <a:solidFill>
                <a:srgbClr val="1A32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4B5906-9B8E-9301-1CF9-9C116991B95C}"/>
              </a:ext>
            </a:extLst>
          </p:cNvPr>
          <p:cNvSpPr txBox="1"/>
          <p:nvPr/>
        </p:nvSpPr>
        <p:spPr>
          <a:xfrm>
            <a:off x="8004588" y="4574123"/>
            <a:ext cx="1331585" cy="18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3411">
              <a:lnSpc>
                <a:spcPct val="90000"/>
              </a:lnSpc>
            </a:pPr>
            <a:r>
              <a:rPr lang="en-AU" sz="700">
                <a:solidFill>
                  <a:srgbClr val="1A322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 December Quarter 2025</a:t>
            </a:r>
            <a:endParaRPr lang="en-AU" sz="700">
              <a:solidFill>
                <a:srgbClr val="1A32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8CA73D-617B-95E4-CEFE-AA09A58ECA27}"/>
              </a:ext>
            </a:extLst>
          </p:cNvPr>
          <p:cNvSpPr txBox="1"/>
          <p:nvPr/>
        </p:nvSpPr>
        <p:spPr>
          <a:xfrm>
            <a:off x="400509" y="1140878"/>
            <a:ext cx="3257763" cy="83546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108000" tIns="72000" rIns="108000" bIns="72000" rtlCol="0">
            <a:spAutoFit/>
          </a:bodyPr>
          <a:lstStyle/>
          <a:p>
            <a:pPr defTabSz="313411">
              <a:lnSpc>
                <a:spcPct val="114000"/>
              </a:lnSpc>
            </a:pPr>
            <a:r>
              <a:rPr lang="en-AU"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AU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Tourism Research Australia’s National Visitor Survey (NVS) has been superseded by </a:t>
            </a:r>
            <a:r>
              <a:rPr lang="en-AU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Domestic Tourism Statistics </a:t>
            </a:r>
            <a:r>
              <a:rPr lang="en-AU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AU" sz="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DoTS</a:t>
            </a:r>
            <a:r>
              <a:rPr lang="en-AU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from January 2025. Previously published NVS data cannot be compared with </a:t>
            </a:r>
            <a:r>
              <a:rPr lang="en-AU" sz="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DoTS</a:t>
            </a:r>
            <a:r>
              <a:rPr lang="en-AU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More results will be published as the time series builds.</a:t>
            </a:r>
          </a:p>
        </p:txBody>
      </p:sp>
      <p:sp>
        <p:nvSpPr>
          <p:cNvPr id="28" name="TextBox 43">
            <a:extLst>
              <a:ext uri="{FF2B5EF4-FFF2-40B4-BE49-F238E27FC236}">
                <a16:creationId xmlns:a16="http://schemas.microsoft.com/office/drawing/2014/main" id="{37A70A81-F8DB-97BA-3170-DD67C5E5E03C}"/>
              </a:ext>
            </a:extLst>
          </p:cNvPr>
          <p:cNvSpPr txBox="1"/>
          <p:nvPr/>
        </p:nvSpPr>
        <p:spPr>
          <a:xfrm>
            <a:off x="4368510" y="1365495"/>
            <a:ext cx="817247" cy="77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13411">
              <a:lnSpc>
                <a:spcPct val="114000"/>
              </a:lnSpc>
            </a:pP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SPEND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b="1">
                <a:latin typeface="Arial" panose="020B0604020202020204" pitchFamily="34" charset="0"/>
                <a:cs typeface="Arial" panose="020B0604020202020204" pitchFamily="34" charset="0"/>
              </a:rPr>
              <a:t>$866.1m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>
                <a:solidFill>
                  <a:srgbClr val="6E7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</a:t>
            </a:r>
            <a:r>
              <a:rPr lang="en-AU" sz="1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2.5%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>
                <a:solidFill>
                  <a:srgbClr val="6E7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 </a:t>
            </a: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50.7%</a:t>
            </a:r>
            <a:endParaRPr lang="en-A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44">
            <a:extLst>
              <a:ext uri="{FF2B5EF4-FFF2-40B4-BE49-F238E27FC236}">
                <a16:creationId xmlns:a16="http://schemas.microsoft.com/office/drawing/2014/main" id="{9B69B985-741A-1F21-491E-B3290AABC21B}"/>
              </a:ext>
            </a:extLst>
          </p:cNvPr>
          <p:cNvSpPr txBox="1"/>
          <p:nvPr/>
        </p:nvSpPr>
        <p:spPr>
          <a:xfrm>
            <a:off x="5254560" y="1365495"/>
            <a:ext cx="817247" cy="77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13411">
              <a:lnSpc>
                <a:spcPct val="114000"/>
              </a:lnSpc>
            </a:pP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TRIPS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b="1">
                <a:latin typeface="Arial" panose="020B0604020202020204" pitchFamily="34" charset="0"/>
                <a:cs typeface="Arial" panose="020B0604020202020204" pitchFamily="34" charset="0"/>
              </a:rPr>
              <a:t>1.858m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▼</a:t>
            </a:r>
            <a:r>
              <a:rPr lang="en-AU" sz="1000">
                <a:solidFill>
                  <a:srgbClr val="6E7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-7.5%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>
                <a:solidFill>
                  <a:srgbClr val="6E7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</a:t>
            </a:r>
            <a:r>
              <a:rPr lang="en-AU" sz="1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14.6%</a:t>
            </a:r>
          </a:p>
        </p:txBody>
      </p:sp>
      <p:sp>
        <p:nvSpPr>
          <p:cNvPr id="31" name="TextBox 45">
            <a:extLst>
              <a:ext uri="{FF2B5EF4-FFF2-40B4-BE49-F238E27FC236}">
                <a16:creationId xmlns:a16="http://schemas.microsoft.com/office/drawing/2014/main" id="{A17A5D74-1E36-FC2D-6AB7-30F07E43CADD}"/>
              </a:ext>
            </a:extLst>
          </p:cNvPr>
          <p:cNvSpPr txBox="1"/>
          <p:nvPr/>
        </p:nvSpPr>
        <p:spPr>
          <a:xfrm>
            <a:off x="6184214" y="1365495"/>
            <a:ext cx="721389" cy="77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13411">
              <a:lnSpc>
                <a:spcPct val="114000"/>
              </a:lnSpc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NIGHTS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5.23m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►</a:t>
            </a:r>
            <a:r>
              <a:rPr lang="en-AU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1A32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0.7%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dirty="0">
                <a:solidFill>
                  <a:srgbClr val="6E7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 </a:t>
            </a: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26.6%</a:t>
            </a:r>
          </a:p>
        </p:txBody>
      </p:sp>
      <p:sp>
        <p:nvSpPr>
          <p:cNvPr id="32" name="TextBox 46">
            <a:extLst>
              <a:ext uri="{FF2B5EF4-FFF2-40B4-BE49-F238E27FC236}">
                <a16:creationId xmlns:a16="http://schemas.microsoft.com/office/drawing/2014/main" id="{C577572A-B925-4920-5348-563D7C32A45C}"/>
              </a:ext>
            </a:extLst>
          </p:cNvPr>
          <p:cNvSpPr txBox="1"/>
          <p:nvPr/>
        </p:nvSpPr>
        <p:spPr>
          <a:xfrm>
            <a:off x="7061555" y="1365495"/>
            <a:ext cx="721389" cy="77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13411">
              <a:lnSpc>
                <a:spcPct val="114000"/>
              </a:lnSpc>
            </a:pP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ASPT*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b="1">
                <a:latin typeface="Arial" panose="020B0604020202020204" pitchFamily="34" charset="0"/>
                <a:cs typeface="Arial" panose="020B0604020202020204" pitchFamily="34" charset="0"/>
              </a:rPr>
              <a:t>$466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>
                <a:solidFill>
                  <a:srgbClr val="6E7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</a:t>
            </a:r>
            <a:r>
              <a:rPr lang="en-AU" sz="1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$45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>
                <a:solidFill>
                  <a:srgbClr val="6E7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 </a:t>
            </a: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$112</a:t>
            </a:r>
          </a:p>
        </p:txBody>
      </p:sp>
      <p:sp>
        <p:nvSpPr>
          <p:cNvPr id="33" name="TextBox 47">
            <a:extLst>
              <a:ext uri="{FF2B5EF4-FFF2-40B4-BE49-F238E27FC236}">
                <a16:creationId xmlns:a16="http://schemas.microsoft.com/office/drawing/2014/main" id="{94169D3E-766A-4D35-B338-CEA9D63E3C89}"/>
              </a:ext>
            </a:extLst>
          </p:cNvPr>
          <p:cNvSpPr txBox="1"/>
          <p:nvPr/>
        </p:nvSpPr>
        <p:spPr>
          <a:xfrm>
            <a:off x="7938896" y="1365495"/>
            <a:ext cx="721389" cy="77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13411">
              <a:lnSpc>
                <a:spcPct val="114000"/>
              </a:lnSpc>
            </a:pP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ASPN*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b="1">
                <a:latin typeface="Arial" panose="020B0604020202020204" pitchFamily="34" charset="0"/>
                <a:cs typeface="Arial" panose="020B0604020202020204" pitchFamily="34" charset="0"/>
              </a:rPr>
              <a:t>$166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>
                <a:solidFill>
                  <a:srgbClr val="6E7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 </a:t>
            </a: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$5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>
                <a:solidFill>
                  <a:srgbClr val="6E7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 </a:t>
            </a: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$27</a:t>
            </a:r>
          </a:p>
        </p:txBody>
      </p:sp>
      <p:sp>
        <p:nvSpPr>
          <p:cNvPr id="34" name="TextBox 48">
            <a:extLst>
              <a:ext uri="{FF2B5EF4-FFF2-40B4-BE49-F238E27FC236}">
                <a16:creationId xmlns:a16="http://schemas.microsoft.com/office/drawing/2014/main" id="{8FB6D04E-996F-A887-73D7-D48FA71998CD}"/>
              </a:ext>
            </a:extLst>
          </p:cNvPr>
          <p:cNvSpPr txBox="1"/>
          <p:nvPr/>
        </p:nvSpPr>
        <p:spPr>
          <a:xfrm>
            <a:off x="8816236" y="1365495"/>
            <a:ext cx="721389" cy="77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13411">
              <a:lnSpc>
                <a:spcPct val="114000"/>
              </a:lnSpc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ALOT*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2.8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►</a:t>
            </a:r>
            <a:r>
              <a:rPr lang="en-AU" sz="1000" dirty="0">
                <a:solidFill>
                  <a:srgbClr val="C0C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►</a:t>
            </a:r>
            <a:r>
              <a:rPr lang="en-AU" sz="1000" dirty="0">
                <a:solidFill>
                  <a:srgbClr val="6E7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</a:p>
        </p:txBody>
      </p:sp>
      <p:sp>
        <p:nvSpPr>
          <p:cNvPr id="35" name="TextBox 49">
            <a:extLst>
              <a:ext uri="{FF2B5EF4-FFF2-40B4-BE49-F238E27FC236}">
                <a16:creationId xmlns:a16="http://schemas.microsoft.com/office/drawing/2014/main" id="{DDA6F994-F683-3F27-C41C-C0328039F22E}"/>
              </a:ext>
            </a:extLst>
          </p:cNvPr>
          <p:cNvSpPr txBox="1"/>
          <p:nvPr/>
        </p:nvSpPr>
        <p:spPr>
          <a:xfrm>
            <a:off x="3922636" y="1754578"/>
            <a:ext cx="623658" cy="18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13411">
              <a:lnSpc>
                <a:spcPct val="90000"/>
              </a:lnSpc>
            </a:pPr>
            <a:r>
              <a:rPr lang="en-AU" sz="70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n-AU" sz="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50">
            <a:extLst>
              <a:ext uri="{FF2B5EF4-FFF2-40B4-BE49-F238E27FC236}">
                <a16:creationId xmlns:a16="http://schemas.microsoft.com/office/drawing/2014/main" id="{C9701F36-270A-9E24-B633-5B2628AC0EBF}"/>
              </a:ext>
            </a:extLst>
          </p:cNvPr>
          <p:cNvSpPr txBox="1"/>
          <p:nvPr/>
        </p:nvSpPr>
        <p:spPr>
          <a:xfrm>
            <a:off x="3924633" y="1933549"/>
            <a:ext cx="621661" cy="18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13411">
              <a:lnSpc>
                <a:spcPct val="90000"/>
              </a:lnSpc>
            </a:pPr>
            <a:r>
              <a:rPr lang="en-AU" sz="70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AU" sz="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61">
            <a:extLst>
              <a:ext uri="{FF2B5EF4-FFF2-40B4-BE49-F238E27FC236}">
                <a16:creationId xmlns:a16="http://schemas.microsoft.com/office/drawing/2014/main" id="{1DDE3CDB-D26D-ECD2-B1DB-FAC0CC00F022}"/>
              </a:ext>
            </a:extLst>
          </p:cNvPr>
          <p:cNvSpPr txBox="1"/>
          <p:nvPr/>
        </p:nvSpPr>
        <p:spPr>
          <a:xfrm>
            <a:off x="3834922" y="1639047"/>
            <a:ext cx="711372" cy="18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13411">
              <a:lnSpc>
                <a:spcPct val="90000"/>
              </a:lnSpc>
            </a:pPr>
            <a:r>
              <a:rPr lang="en-AU" sz="700">
                <a:latin typeface="Arial" panose="020B0604020202020204" pitchFamily="34" charset="0"/>
                <a:cs typeface="Arial" panose="020B0604020202020204" pitchFamily="34" charset="0"/>
              </a:rPr>
              <a:t>Change from</a:t>
            </a:r>
            <a:endParaRPr lang="en-AU" sz="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5ECFAB0-1EC5-E574-AFA7-97A2C61383FC}"/>
              </a:ext>
            </a:extLst>
          </p:cNvPr>
          <p:cNvSpPr txBox="1"/>
          <p:nvPr/>
        </p:nvSpPr>
        <p:spPr>
          <a:xfrm>
            <a:off x="4082545" y="2369437"/>
            <a:ext cx="4647164" cy="30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13411">
              <a:lnSpc>
                <a:spcPct val="125000"/>
              </a:lnSpc>
            </a:pPr>
            <a:r>
              <a:rPr lang="en-AU" sz="1200" b="1" spc="50">
                <a:solidFill>
                  <a:srgbClr val="1A32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INTRASTATE </a:t>
            </a:r>
            <a:r>
              <a:rPr lang="en-AU" sz="1200" spc="50">
                <a:solidFill>
                  <a:srgbClr val="1A32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OVERNIGHT TRIPS – </a:t>
            </a:r>
            <a:r>
              <a:rPr lang="en-AU" sz="1200" b="1" spc="50">
                <a:solidFill>
                  <a:srgbClr val="1A32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Quarter</a:t>
            </a:r>
            <a:endParaRPr lang="en-AU" sz="1050" b="1" spc="50">
              <a:solidFill>
                <a:srgbClr val="1A32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FCE71AA-1F8C-384D-5F2B-AA9C36CE397E}"/>
              </a:ext>
            </a:extLst>
          </p:cNvPr>
          <p:cNvSpPr txBox="1"/>
          <p:nvPr/>
        </p:nvSpPr>
        <p:spPr>
          <a:xfrm>
            <a:off x="4403062" y="2647514"/>
            <a:ext cx="758695" cy="603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13411">
              <a:lnSpc>
                <a:spcPct val="114000"/>
              </a:lnSpc>
            </a:pP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SPEND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b="1">
                <a:latin typeface="Arial" panose="020B0604020202020204" pitchFamily="34" charset="0"/>
                <a:cs typeface="Arial" panose="020B0604020202020204" pitchFamily="34" charset="0"/>
              </a:rPr>
              <a:t>$224.9m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▼</a:t>
            </a:r>
            <a:r>
              <a:rPr lang="en-AU" sz="1000">
                <a:solidFill>
                  <a:srgbClr val="6E7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18.3%</a:t>
            </a:r>
            <a:endParaRPr lang="en-A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B3E6B22-5881-5D33-F400-5127ABA75C2C}"/>
              </a:ext>
            </a:extLst>
          </p:cNvPr>
          <p:cNvSpPr txBox="1"/>
          <p:nvPr/>
        </p:nvSpPr>
        <p:spPr>
          <a:xfrm>
            <a:off x="5280687" y="2647514"/>
            <a:ext cx="817247" cy="603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13411">
              <a:lnSpc>
                <a:spcPct val="114000"/>
              </a:lnSpc>
            </a:pP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TRIPS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b="1">
                <a:latin typeface="Arial" panose="020B0604020202020204" pitchFamily="34" charset="0"/>
                <a:cs typeface="Arial" panose="020B0604020202020204" pitchFamily="34" charset="0"/>
              </a:rPr>
              <a:t>466.6k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▼</a:t>
            </a:r>
            <a:r>
              <a:rPr lang="en-AU" sz="1000">
                <a:solidFill>
                  <a:srgbClr val="6E7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-12.8%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EA8F459-73C5-B66E-54C2-CF8FE4B729A5}"/>
              </a:ext>
            </a:extLst>
          </p:cNvPr>
          <p:cNvSpPr txBox="1"/>
          <p:nvPr/>
        </p:nvSpPr>
        <p:spPr>
          <a:xfrm>
            <a:off x="6236184" y="2647514"/>
            <a:ext cx="721389" cy="603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13411">
              <a:lnSpc>
                <a:spcPct val="114000"/>
              </a:lnSpc>
            </a:pP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NIGHTS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b="1">
                <a:latin typeface="Arial" panose="020B0604020202020204" pitchFamily="34" charset="0"/>
                <a:cs typeface="Arial" panose="020B0604020202020204" pitchFamily="34" charset="0"/>
              </a:rPr>
              <a:t>1.274m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▼ </a:t>
            </a: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-2.2%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5601F30-13B1-93D6-11FE-DFEFE7E24359}"/>
              </a:ext>
            </a:extLst>
          </p:cNvPr>
          <p:cNvSpPr txBox="1"/>
          <p:nvPr/>
        </p:nvSpPr>
        <p:spPr>
          <a:xfrm>
            <a:off x="7096107" y="2647514"/>
            <a:ext cx="721389" cy="603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13411">
              <a:lnSpc>
                <a:spcPct val="114000"/>
              </a:lnSpc>
            </a:pP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ASPT*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b="1">
                <a:latin typeface="Arial" panose="020B0604020202020204" pitchFamily="34" charset="0"/>
                <a:cs typeface="Arial" panose="020B0604020202020204" pitchFamily="34" charset="0"/>
              </a:rPr>
              <a:t>$482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▼</a:t>
            </a:r>
            <a:r>
              <a:rPr lang="en-AU" sz="1000">
                <a:solidFill>
                  <a:srgbClr val="6E7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$32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99B2BBA-4219-2F71-EABC-B0B0E4D8D92C}"/>
              </a:ext>
            </a:extLst>
          </p:cNvPr>
          <p:cNvSpPr txBox="1"/>
          <p:nvPr/>
        </p:nvSpPr>
        <p:spPr>
          <a:xfrm>
            <a:off x="7956030" y="2647514"/>
            <a:ext cx="721389" cy="603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13411">
              <a:lnSpc>
                <a:spcPct val="114000"/>
              </a:lnSpc>
            </a:pP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ASPN*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b="1">
                <a:latin typeface="Arial" panose="020B0604020202020204" pitchFamily="34" charset="0"/>
                <a:cs typeface="Arial" panose="020B0604020202020204" pitchFamily="34" charset="0"/>
              </a:rPr>
              <a:t>$177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▼</a:t>
            </a:r>
            <a:r>
              <a:rPr lang="en-AU" sz="1000">
                <a:solidFill>
                  <a:srgbClr val="6E7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$35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F21E1DA-F588-281D-A4A7-65EDBC27AA5B}"/>
              </a:ext>
            </a:extLst>
          </p:cNvPr>
          <p:cNvSpPr txBox="1"/>
          <p:nvPr/>
        </p:nvSpPr>
        <p:spPr>
          <a:xfrm>
            <a:off x="8815952" y="2647514"/>
            <a:ext cx="721389" cy="603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13411">
              <a:lnSpc>
                <a:spcPct val="114000"/>
              </a:lnSpc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ALOT*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2.7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►</a:t>
            </a:r>
            <a:r>
              <a:rPr lang="en-AU" sz="1000" dirty="0">
                <a:solidFill>
                  <a:srgbClr val="6E7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-0.3</a:t>
            </a:r>
          </a:p>
        </p:txBody>
      </p:sp>
      <p:sp>
        <p:nvSpPr>
          <p:cNvPr id="68" name="TextBox 49">
            <a:extLst>
              <a:ext uri="{FF2B5EF4-FFF2-40B4-BE49-F238E27FC236}">
                <a16:creationId xmlns:a16="http://schemas.microsoft.com/office/drawing/2014/main" id="{31DEFE02-32B5-0865-8177-0A356D54C54D}"/>
              </a:ext>
            </a:extLst>
          </p:cNvPr>
          <p:cNvSpPr txBox="1"/>
          <p:nvPr/>
        </p:nvSpPr>
        <p:spPr>
          <a:xfrm>
            <a:off x="3744524" y="2982580"/>
            <a:ext cx="75869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13411">
              <a:lnSpc>
                <a:spcPct val="90000"/>
              </a:lnSpc>
            </a:pPr>
            <a:r>
              <a:rPr lang="en-AU" sz="700">
                <a:latin typeface="Arial" panose="020B0604020202020204" pitchFamily="34" charset="0"/>
                <a:cs typeface="Arial" panose="020B0604020202020204" pitchFamily="34" charset="0"/>
              </a:rPr>
              <a:t>Change from </a:t>
            </a:r>
          </a:p>
          <a:p>
            <a:pPr algn="r" defTabSz="313411">
              <a:lnSpc>
                <a:spcPct val="90000"/>
              </a:lnSpc>
            </a:pPr>
            <a:r>
              <a:rPr lang="en-AU" sz="70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8" name="TextBox 49">
            <a:extLst>
              <a:ext uri="{FF2B5EF4-FFF2-40B4-BE49-F238E27FC236}">
                <a16:creationId xmlns:a16="http://schemas.microsoft.com/office/drawing/2014/main" id="{9AA28CD8-A467-B5E5-1FBD-AFF473D0CE4A}"/>
              </a:ext>
            </a:extLst>
          </p:cNvPr>
          <p:cNvSpPr txBox="1"/>
          <p:nvPr/>
        </p:nvSpPr>
        <p:spPr>
          <a:xfrm>
            <a:off x="3787903" y="4040571"/>
            <a:ext cx="758695" cy="18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13411">
              <a:lnSpc>
                <a:spcPct val="90000"/>
              </a:lnSpc>
            </a:pPr>
            <a:r>
              <a:rPr lang="en-AU" sz="700">
                <a:latin typeface="Arial" panose="020B0604020202020204" pitchFamily="34" charset="0"/>
                <a:cs typeface="Arial" panose="020B0604020202020204" pitchFamily="34" charset="0"/>
              </a:rPr>
              <a:t>Share of total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8389C2-EE9F-C6A8-A8DA-666022B96F38}"/>
              </a:ext>
            </a:extLst>
          </p:cNvPr>
          <p:cNvSpPr txBox="1"/>
          <p:nvPr/>
        </p:nvSpPr>
        <p:spPr>
          <a:xfrm>
            <a:off x="497514" y="6453049"/>
            <a:ext cx="3257764" cy="18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3411">
              <a:lnSpc>
                <a:spcPct val="90000"/>
              </a:lnSpc>
            </a:pPr>
            <a:r>
              <a:rPr lang="en-AU" sz="700" b="1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VISITOR DATA </a:t>
            </a:r>
            <a:r>
              <a:rPr lang="en-AU" sz="7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  <a:endParaRPr lang="en-AU" sz="600" spc="3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C75DC6C-0CFF-0490-FDB4-1BD1BCC7C52F}"/>
              </a:ext>
            </a:extLst>
          </p:cNvPr>
          <p:cNvGraphicFramePr>
            <a:graphicFrameLocks/>
          </p:cNvGraphicFramePr>
          <p:nvPr/>
        </p:nvGraphicFramePr>
        <p:xfrm>
          <a:off x="3934516" y="4649966"/>
          <a:ext cx="1638300" cy="180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8EE218C5-6393-03F4-438C-B4AB91AECF9D}"/>
              </a:ext>
            </a:extLst>
          </p:cNvPr>
          <p:cNvGraphicFramePr>
            <a:graphicFrameLocks/>
          </p:cNvGraphicFramePr>
          <p:nvPr/>
        </p:nvGraphicFramePr>
        <p:xfrm>
          <a:off x="5912802" y="4643516"/>
          <a:ext cx="1752601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F7D959D5-C5E9-A97A-33EB-C5280A515E57}"/>
              </a:ext>
            </a:extLst>
          </p:cNvPr>
          <p:cNvGraphicFramePr>
            <a:graphicFrameLocks/>
          </p:cNvGraphicFramePr>
          <p:nvPr/>
        </p:nvGraphicFramePr>
        <p:xfrm>
          <a:off x="7744452" y="4641855"/>
          <a:ext cx="1866900" cy="1825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3479836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DC127DC-E9CB-4824-6064-7BE2137763B5}"/>
              </a:ext>
            </a:extLst>
          </p:cNvPr>
          <p:cNvSpPr/>
          <p:nvPr/>
        </p:nvSpPr>
        <p:spPr>
          <a:xfrm>
            <a:off x="3856506" y="2260407"/>
            <a:ext cx="6049494" cy="4597594"/>
          </a:xfrm>
          <a:prstGeom prst="rect">
            <a:avLst/>
          </a:prstGeom>
          <a:solidFill>
            <a:srgbClr val="1A322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53C9D2-B1E4-1CEC-F978-848E649A9DAF}"/>
              </a:ext>
            </a:extLst>
          </p:cNvPr>
          <p:cNvSpPr/>
          <p:nvPr/>
        </p:nvSpPr>
        <p:spPr>
          <a:xfrm>
            <a:off x="-3036" y="0"/>
            <a:ext cx="3859542" cy="6858000"/>
          </a:xfrm>
          <a:prstGeom prst="rect">
            <a:avLst/>
          </a:prstGeom>
          <a:solidFill>
            <a:srgbClr val="1A32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CEBA7-4C46-59A0-A090-9FD6FE0924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5279" y="313641"/>
            <a:ext cx="3573034" cy="25668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AU" sz="2000" b="1" spc="50">
                <a:solidFill>
                  <a:schemeClr val="bg1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Intrastate trips by Tasmanians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B2E474-67B3-B350-EFDF-9DCA37C37CB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pPr algn="r"/>
            <a:fld id="{47E4F430-A148-4AD4-9034-208CB6127A64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</a:t>
            </a:fld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56D324-289B-6741-846D-F71015F4B784}"/>
              </a:ext>
            </a:extLst>
          </p:cNvPr>
          <p:cNvSpPr txBox="1"/>
          <p:nvPr/>
        </p:nvSpPr>
        <p:spPr>
          <a:xfrm>
            <a:off x="335278" y="1143316"/>
            <a:ext cx="3331898" cy="4763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AU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Intrastate visitation data on this page comes from Tourism Research Australia’s Domestic Tourism Statistics (DoTS). </a:t>
            </a:r>
          </a:p>
          <a:p>
            <a:pPr marL="171450" indent="-171450">
              <a:lnSpc>
                <a:spcPct val="114000"/>
              </a:lnSpc>
              <a:spcAft>
                <a:spcPts val="600"/>
              </a:spcAft>
              <a:buFont typeface="Verdana Pro Light" panose="020B0304030504040204" pitchFamily="34" charset="0"/>
              <a:buChar char="—"/>
            </a:pPr>
            <a:endParaRPr lang="en-AU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AU" sz="1200" b="1" spc="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TRIPS</a:t>
            </a:r>
          </a:p>
          <a:p>
            <a:pPr marL="171450" indent="-171450">
              <a:lnSpc>
                <a:spcPct val="114000"/>
              </a:lnSpc>
              <a:spcAft>
                <a:spcPts val="600"/>
              </a:spcAft>
              <a:buFont typeface="Verdana Pro Light" panose="020B0304030504040204" pitchFamily="34" charset="0"/>
              <a:buChar char="—"/>
            </a:pPr>
            <a:r>
              <a:rPr lang="en-AU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Tasmanians spent $628.2m on day trips within the state in 2025, down 12.7% on 2024 though this is still up 53.4% on 2019. While they also took fewer day trips (4.54m, down 13.8%) this was however 17.1% more day trips than taken in 2019.</a:t>
            </a:r>
          </a:p>
          <a:p>
            <a:pPr marL="171450" indent="-171450">
              <a:lnSpc>
                <a:spcPct val="114000"/>
              </a:lnSpc>
              <a:spcAft>
                <a:spcPts val="600"/>
              </a:spcAft>
              <a:buFont typeface="Verdana Pro Light" panose="020B0304030504040204" pitchFamily="34" charset="0"/>
              <a:buChar char="—"/>
            </a:pPr>
            <a:r>
              <a:rPr lang="en-AU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Tasmanians spent on average $138 per day trip in 2025, only $2 more per trip than the same period in 2024, though $33 more than in 2019.</a:t>
            </a:r>
          </a:p>
          <a:p>
            <a:pPr marL="171450" indent="-171450">
              <a:lnSpc>
                <a:spcPct val="114000"/>
              </a:lnSpc>
              <a:spcAft>
                <a:spcPts val="600"/>
              </a:spcAft>
              <a:buFont typeface="Verdana Pro Light" panose="020B0304030504040204" pitchFamily="34" charset="0"/>
              <a:buChar char="—"/>
            </a:pPr>
            <a:r>
              <a:rPr lang="en-AU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half of day trips (56%) are for ‘holiday’ purposes and represent 64% of total day trip spend in the state.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en-AU" sz="100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AU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a day trip for this data</a:t>
            </a:r>
          </a:p>
          <a:p>
            <a:pPr marL="171450" indent="-171450">
              <a:lnSpc>
                <a:spcPct val="114000"/>
              </a:lnSpc>
              <a:spcAft>
                <a:spcPts val="600"/>
              </a:spcAft>
              <a:buFont typeface="Verdana Pro Light" panose="020B0304030504040204" pitchFamily="34" charset="0"/>
              <a:buChar char="—"/>
            </a:pPr>
            <a:r>
              <a:rPr lang="en-AU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day trip is a trip that involves a round-trip distance of at least 50 kilometres from the respondent's usual place of residence, lasting a minimum of four hours and does not involve an overnight stay.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03428F-C79F-73A5-4CDC-9C827887AC6C}"/>
              </a:ext>
            </a:extLst>
          </p:cNvPr>
          <p:cNvSpPr txBox="1"/>
          <p:nvPr/>
        </p:nvSpPr>
        <p:spPr>
          <a:xfrm>
            <a:off x="4265425" y="272325"/>
            <a:ext cx="4303929" cy="30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13411">
              <a:lnSpc>
                <a:spcPct val="125000"/>
              </a:lnSpc>
            </a:pPr>
            <a:r>
              <a:rPr lang="en-AU" sz="1200" b="1" spc="50">
                <a:solidFill>
                  <a:srgbClr val="1A32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INTRASTATE DAY</a:t>
            </a:r>
            <a:r>
              <a:rPr lang="en-AU" sz="1200" spc="50">
                <a:solidFill>
                  <a:srgbClr val="1A32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TRIPS - </a:t>
            </a:r>
            <a:r>
              <a:rPr lang="en-AU" sz="1200" b="1" spc="50">
                <a:solidFill>
                  <a:srgbClr val="1A32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ending DECEMBER</a:t>
            </a:r>
            <a:endParaRPr lang="en-AU" sz="1200" spc="50">
              <a:solidFill>
                <a:srgbClr val="1A32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A02FB11-4568-75FA-B256-EE77BDFB1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108" y="739426"/>
            <a:ext cx="540000" cy="540000"/>
          </a:xfrm>
          <a:prstGeom prst="rect">
            <a:avLst/>
          </a:prstGeom>
        </p:spPr>
      </p:pic>
      <p:pic>
        <p:nvPicPr>
          <p:cNvPr id="16" name="Picture 1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F200281-1587-BCFC-58BA-51042D114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02" y="739426"/>
            <a:ext cx="540000" cy="540000"/>
          </a:xfrm>
          <a:prstGeom prst="rect">
            <a:avLst/>
          </a:prstGeom>
        </p:spPr>
      </p:pic>
      <p:pic>
        <p:nvPicPr>
          <p:cNvPr id="19" name="Picture 18" descr="A black circle with a person and a dollar sign&#10;&#10;AI-generated content may be incorrect.">
            <a:extLst>
              <a:ext uri="{FF2B5EF4-FFF2-40B4-BE49-F238E27FC236}">
                <a16:creationId xmlns:a16="http://schemas.microsoft.com/office/drawing/2014/main" id="{8C795E06-6E29-2734-B851-6839C4FC9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73" y="739426"/>
            <a:ext cx="540000" cy="54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FAA1859-832A-A6C3-6196-6ADFCDF808BE}"/>
              </a:ext>
            </a:extLst>
          </p:cNvPr>
          <p:cNvSpPr txBox="1"/>
          <p:nvPr/>
        </p:nvSpPr>
        <p:spPr>
          <a:xfrm>
            <a:off x="4633578" y="1339231"/>
            <a:ext cx="794869" cy="77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13411">
              <a:lnSpc>
                <a:spcPct val="114000"/>
              </a:lnSpc>
            </a:pP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SPEND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b="1">
                <a:latin typeface="Arial" panose="020B0604020202020204" pitchFamily="34" charset="0"/>
                <a:cs typeface="Arial" panose="020B0604020202020204" pitchFamily="34" charset="0"/>
              </a:rPr>
              <a:t>$628.2m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▼ </a:t>
            </a: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-12.7%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>
                <a:solidFill>
                  <a:srgbClr val="6E7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 </a:t>
            </a: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53.4%</a:t>
            </a:r>
            <a:endParaRPr lang="en-A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C8828F-0FED-9B9B-C79E-D0B5518A24CD}"/>
              </a:ext>
            </a:extLst>
          </p:cNvPr>
          <p:cNvSpPr txBox="1"/>
          <p:nvPr/>
        </p:nvSpPr>
        <p:spPr>
          <a:xfrm>
            <a:off x="5502210" y="1339231"/>
            <a:ext cx="817247" cy="7793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13411">
              <a:lnSpc>
                <a:spcPct val="114000"/>
              </a:lnSpc>
            </a:pPr>
            <a:r>
              <a:rPr lang="en-AU" sz="1000">
                <a:latin typeface="Arial"/>
                <a:cs typeface="Arial"/>
              </a:rPr>
              <a:t>TRIPS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b="1">
                <a:latin typeface="Arial"/>
                <a:cs typeface="Arial"/>
              </a:rPr>
              <a:t>4.54m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▼</a:t>
            </a:r>
            <a:r>
              <a:rPr lang="en-AU" sz="1000">
                <a:solidFill>
                  <a:srgbClr val="6E7943"/>
                </a:solidFill>
                <a:latin typeface="Arial"/>
                <a:cs typeface="Arial"/>
              </a:rPr>
              <a:t> </a:t>
            </a:r>
            <a:r>
              <a:rPr lang="en-AU" sz="1000">
                <a:latin typeface="Arial"/>
                <a:cs typeface="Arial"/>
              </a:rPr>
              <a:t>-13.8%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>
                <a:solidFill>
                  <a:srgbClr val="6E7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</a:t>
            </a:r>
            <a:r>
              <a:rPr lang="en-AU" sz="1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17.1%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F2C11B-7625-B0D9-C755-92B89F8D8050}"/>
              </a:ext>
            </a:extLst>
          </p:cNvPr>
          <p:cNvSpPr txBox="1"/>
          <p:nvPr/>
        </p:nvSpPr>
        <p:spPr>
          <a:xfrm>
            <a:off x="6420688" y="1339231"/>
            <a:ext cx="721389" cy="7793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13411">
              <a:lnSpc>
                <a:spcPct val="114000"/>
              </a:lnSpc>
            </a:pPr>
            <a:r>
              <a:rPr lang="en-AU" sz="1000">
                <a:latin typeface="Arial"/>
                <a:cs typeface="Arial"/>
              </a:rPr>
              <a:t>ASPT*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b="1">
                <a:latin typeface="Arial"/>
                <a:cs typeface="Arial"/>
              </a:rPr>
              <a:t>$138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>
                <a:solidFill>
                  <a:srgbClr val="6E7943"/>
                </a:solidFill>
                <a:latin typeface="Arial"/>
                <a:cs typeface="Arial"/>
              </a:rPr>
              <a:t>▲</a:t>
            </a:r>
            <a:r>
              <a:rPr lang="en-AU" sz="100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AU" sz="1000">
                <a:latin typeface="Arial"/>
                <a:cs typeface="Arial"/>
              </a:rPr>
              <a:t>$2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>
                <a:solidFill>
                  <a:srgbClr val="6E7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</a:t>
            </a:r>
            <a:r>
              <a:rPr lang="en-AU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$33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1CD0D0-6D42-0AE9-80B3-A8078E0C657C}"/>
              </a:ext>
            </a:extLst>
          </p:cNvPr>
          <p:cNvSpPr txBox="1"/>
          <p:nvPr/>
        </p:nvSpPr>
        <p:spPr>
          <a:xfrm>
            <a:off x="4084561" y="1728314"/>
            <a:ext cx="623658" cy="18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13411">
              <a:lnSpc>
                <a:spcPct val="90000"/>
              </a:lnSpc>
            </a:pPr>
            <a:r>
              <a:rPr lang="en-AU" sz="70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n-AU" sz="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F911ED-367F-4BF5-14C1-F345E59D7A8B}"/>
              </a:ext>
            </a:extLst>
          </p:cNvPr>
          <p:cNvSpPr txBox="1"/>
          <p:nvPr/>
        </p:nvSpPr>
        <p:spPr>
          <a:xfrm>
            <a:off x="4086558" y="1907285"/>
            <a:ext cx="621661" cy="18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13411">
              <a:lnSpc>
                <a:spcPct val="90000"/>
              </a:lnSpc>
            </a:pPr>
            <a:r>
              <a:rPr lang="en-AU" sz="70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AU" sz="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8F25093-1B93-807D-CB8B-2A9278690DB2}"/>
              </a:ext>
            </a:extLst>
          </p:cNvPr>
          <p:cNvSpPr txBox="1"/>
          <p:nvPr/>
        </p:nvSpPr>
        <p:spPr>
          <a:xfrm>
            <a:off x="3996847" y="1612783"/>
            <a:ext cx="711372" cy="18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13411">
              <a:lnSpc>
                <a:spcPct val="90000"/>
              </a:lnSpc>
            </a:pPr>
            <a:r>
              <a:rPr lang="en-AU" sz="700">
                <a:latin typeface="Arial" panose="020B0604020202020204" pitchFamily="34" charset="0"/>
                <a:cs typeface="Arial" panose="020B0604020202020204" pitchFamily="34" charset="0"/>
              </a:rPr>
              <a:t>Change from</a:t>
            </a:r>
            <a:endParaRPr lang="en-AU" sz="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8C3EE3-A294-E1C0-C76E-CD6B5719F359}"/>
              </a:ext>
            </a:extLst>
          </p:cNvPr>
          <p:cNvSpPr txBox="1"/>
          <p:nvPr/>
        </p:nvSpPr>
        <p:spPr>
          <a:xfrm>
            <a:off x="4265425" y="2369437"/>
            <a:ext cx="4056454" cy="30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13411">
              <a:lnSpc>
                <a:spcPct val="125000"/>
              </a:lnSpc>
            </a:pPr>
            <a:r>
              <a:rPr lang="en-AU" sz="1200" b="1" spc="50">
                <a:solidFill>
                  <a:srgbClr val="1A32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INTRASTATE DAY</a:t>
            </a:r>
            <a:r>
              <a:rPr lang="en-AU" sz="1200" spc="50">
                <a:solidFill>
                  <a:srgbClr val="1A32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TRIPS – </a:t>
            </a:r>
            <a:r>
              <a:rPr lang="en-AU" sz="1200" b="1" spc="50">
                <a:solidFill>
                  <a:srgbClr val="1A32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Quarter</a:t>
            </a:r>
            <a:endParaRPr lang="en-AU" sz="1050" b="1" spc="50">
              <a:solidFill>
                <a:srgbClr val="1A32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A95480-D755-8F0F-84F3-93103FF38F29}"/>
              </a:ext>
            </a:extLst>
          </p:cNvPr>
          <p:cNvSpPr txBox="1"/>
          <p:nvPr/>
        </p:nvSpPr>
        <p:spPr>
          <a:xfrm>
            <a:off x="4585942" y="2647514"/>
            <a:ext cx="758695" cy="428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13411">
              <a:lnSpc>
                <a:spcPct val="114000"/>
              </a:lnSpc>
            </a:pP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SPEND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b="1">
                <a:latin typeface="Arial" panose="020B0604020202020204" pitchFamily="34" charset="0"/>
                <a:cs typeface="Arial" panose="020B0604020202020204" pitchFamily="34" charset="0"/>
              </a:rPr>
              <a:t>$173.9m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7A64D7-F4ED-8D89-8000-5E88E6E2FABC}"/>
              </a:ext>
            </a:extLst>
          </p:cNvPr>
          <p:cNvSpPr txBox="1"/>
          <p:nvPr/>
        </p:nvSpPr>
        <p:spPr>
          <a:xfrm>
            <a:off x="5463283" y="2647514"/>
            <a:ext cx="817247" cy="428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13411">
              <a:lnSpc>
                <a:spcPct val="114000"/>
              </a:lnSpc>
            </a:pP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TRIPS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b="1">
                <a:latin typeface="Arial" panose="020B0604020202020204" pitchFamily="34" charset="0"/>
                <a:cs typeface="Arial" panose="020B0604020202020204" pitchFamily="34" charset="0"/>
              </a:rPr>
              <a:t>1.15m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9221EA-344A-CF77-767A-6069B27874A5}"/>
              </a:ext>
            </a:extLst>
          </p:cNvPr>
          <p:cNvSpPr txBox="1"/>
          <p:nvPr/>
        </p:nvSpPr>
        <p:spPr>
          <a:xfrm>
            <a:off x="6372537" y="2647514"/>
            <a:ext cx="721389" cy="428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13411">
              <a:lnSpc>
                <a:spcPct val="114000"/>
              </a:lnSpc>
            </a:pP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ASPT*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b="1">
                <a:latin typeface="Arial" panose="020B0604020202020204" pitchFamily="34" charset="0"/>
                <a:cs typeface="Arial" panose="020B0604020202020204" pitchFamily="34" charset="0"/>
              </a:rPr>
              <a:t>$151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6497B7-393D-FBDA-BFEB-413DA49D243B}"/>
              </a:ext>
            </a:extLst>
          </p:cNvPr>
          <p:cNvSpPr txBox="1"/>
          <p:nvPr/>
        </p:nvSpPr>
        <p:spPr>
          <a:xfrm>
            <a:off x="4265425" y="3166077"/>
            <a:ext cx="4100632" cy="30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13411">
              <a:lnSpc>
                <a:spcPct val="125000"/>
              </a:lnSpc>
            </a:pPr>
            <a:r>
              <a:rPr lang="en-AU" sz="1200" b="1" spc="50">
                <a:solidFill>
                  <a:srgbClr val="1A32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HOLIDAY DAY</a:t>
            </a:r>
            <a:r>
              <a:rPr lang="en-AU" sz="1200" spc="50">
                <a:solidFill>
                  <a:srgbClr val="1A32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TRIPS – </a:t>
            </a:r>
            <a:r>
              <a:rPr lang="en-AU" sz="1200" b="1" spc="50">
                <a:solidFill>
                  <a:srgbClr val="1A32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Quarter  </a:t>
            </a:r>
            <a:endParaRPr lang="en-AU" sz="1050" b="1" spc="50">
              <a:solidFill>
                <a:srgbClr val="1A32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91E7B9-690F-B0B4-8C34-75AED0006A25}"/>
              </a:ext>
            </a:extLst>
          </p:cNvPr>
          <p:cNvSpPr txBox="1"/>
          <p:nvPr/>
        </p:nvSpPr>
        <p:spPr>
          <a:xfrm>
            <a:off x="4586226" y="3436112"/>
            <a:ext cx="758695" cy="428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13411">
              <a:lnSpc>
                <a:spcPct val="114000"/>
              </a:lnSpc>
            </a:pP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SPEND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b="1">
                <a:latin typeface="Arial" panose="020B0604020202020204" pitchFamily="34" charset="0"/>
                <a:cs typeface="Arial" panose="020B0604020202020204" pitchFamily="34" charset="0"/>
              </a:rPr>
              <a:t>$111.7m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AE2758-28C6-B310-A1B6-26E65575AB86}"/>
              </a:ext>
            </a:extLst>
          </p:cNvPr>
          <p:cNvSpPr txBox="1"/>
          <p:nvPr/>
        </p:nvSpPr>
        <p:spPr>
          <a:xfrm>
            <a:off x="5463567" y="3436112"/>
            <a:ext cx="817247" cy="428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13411">
              <a:lnSpc>
                <a:spcPct val="114000"/>
              </a:lnSpc>
            </a:pP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TRIPS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b="1">
                <a:latin typeface="Arial" panose="020B0604020202020204" pitchFamily="34" charset="0"/>
                <a:cs typeface="Arial" panose="020B0604020202020204" pitchFamily="34" charset="0"/>
              </a:rPr>
              <a:t>640.5k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EB6352-E8E5-01D7-7720-2039B7A3EEB5}"/>
              </a:ext>
            </a:extLst>
          </p:cNvPr>
          <p:cNvSpPr txBox="1"/>
          <p:nvPr/>
        </p:nvSpPr>
        <p:spPr>
          <a:xfrm>
            <a:off x="6372821" y="3436112"/>
            <a:ext cx="721389" cy="428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13411">
              <a:lnSpc>
                <a:spcPct val="114000"/>
              </a:lnSpc>
            </a:pPr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ASPT*</a:t>
            </a:r>
          </a:p>
          <a:p>
            <a:pPr algn="ctr" defTabSz="313411">
              <a:lnSpc>
                <a:spcPct val="114000"/>
              </a:lnSpc>
            </a:pPr>
            <a:r>
              <a:rPr lang="en-AU" sz="1000" b="1">
                <a:latin typeface="Arial" panose="020B0604020202020204" pitchFamily="34" charset="0"/>
                <a:cs typeface="Arial" panose="020B0604020202020204" pitchFamily="34" charset="0"/>
              </a:rPr>
              <a:t>$174</a:t>
            </a:r>
          </a:p>
        </p:txBody>
      </p:sp>
      <p:sp>
        <p:nvSpPr>
          <p:cNvPr id="34" name="TextBox 51">
            <a:extLst>
              <a:ext uri="{FF2B5EF4-FFF2-40B4-BE49-F238E27FC236}">
                <a16:creationId xmlns:a16="http://schemas.microsoft.com/office/drawing/2014/main" id="{92A9B541-67FA-0AE6-1BA1-6D02CCFF8986}"/>
              </a:ext>
            </a:extLst>
          </p:cNvPr>
          <p:cNvSpPr txBox="1"/>
          <p:nvPr/>
        </p:nvSpPr>
        <p:spPr>
          <a:xfrm>
            <a:off x="3957734" y="4099670"/>
            <a:ext cx="2220468" cy="292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13411">
              <a:lnSpc>
                <a:spcPct val="114000"/>
              </a:lnSpc>
            </a:pPr>
            <a:r>
              <a:rPr lang="en-AU" sz="1200" b="1" spc="100">
                <a:solidFill>
                  <a:srgbClr val="1A322F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Day trip spend by purpose</a:t>
            </a:r>
            <a:endParaRPr lang="en-AU" sz="1000" b="1" spc="100">
              <a:solidFill>
                <a:srgbClr val="1A322F"/>
              </a:solidFill>
              <a:latin typeface="Baskerville Old Face" panose="02020602080505020303" pitchFamily="18" charset="0"/>
              <a:cs typeface="Arial" panose="020B0604020202020204" pitchFamily="34" charset="0"/>
            </a:endParaRPr>
          </a:p>
        </p:txBody>
      </p:sp>
      <p:sp>
        <p:nvSpPr>
          <p:cNvPr id="36" name="TextBox 55">
            <a:extLst>
              <a:ext uri="{FF2B5EF4-FFF2-40B4-BE49-F238E27FC236}">
                <a16:creationId xmlns:a16="http://schemas.microsoft.com/office/drawing/2014/main" id="{CFF3C19F-DA69-FAC4-832E-15794DC924BE}"/>
              </a:ext>
            </a:extLst>
          </p:cNvPr>
          <p:cNvSpPr txBox="1"/>
          <p:nvPr/>
        </p:nvSpPr>
        <p:spPr>
          <a:xfrm>
            <a:off x="6611920" y="4102416"/>
            <a:ext cx="1898216" cy="292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13411">
              <a:lnSpc>
                <a:spcPct val="114000"/>
              </a:lnSpc>
            </a:pPr>
            <a:r>
              <a:rPr lang="en-AU" sz="1200" b="1" spc="100">
                <a:solidFill>
                  <a:srgbClr val="1A322F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Day trips by purpose</a:t>
            </a:r>
            <a:endParaRPr lang="en-AU" sz="1000" b="1" spc="100">
              <a:solidFill>
                <a:srgbClr val="1A322F"/>
              </a:solidFill>
              <a:latin typeface="Baskerville Old Face" panose="020206020805050203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3E146684-2629-0BB1-0811-1F7F00CE3979}"/>
              </a:ext>
            </a:extLst>
          </p:cNvPr>
          <p:cNvGraphicFramePr/>
          <p:nvPr/>
        </p:nvGraphicFramePr>
        <p:xfrm>
          <a:off x="3710317" y="4349181"/>
          <a:ext cx="3211420" cy="223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D172E754-4DFB-5E63-005E-680E3EC15083}"/>
              </a:ext>
            </a:extLst>
          </p:cNvPr>
          <p:cNvGraphicFramePr/>
          <p:nvPr/>
        </p:nvGraphicFramePr>
        <p:xfrm>
          <a:off x="6178202" y="4349180"/>
          <a:ext cx="3211420" cy="223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0F6EA2D1-D19B-A71E-C65B-84AFFFE7BD76}"/>
              </a:ext>
            </a:extLst>
          </p:cNvPr>
          <p:cNvSpPr txBox="1"/>
          <p:nvPr/>
        </p:nvSpPr>
        <p:spPr>
          <a:xfrm>
            <a:off x="335278" y="607302"/>
            <a:ext cx="325776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3411">
              <a:lnSpc>
                <a:spcPct val="90000"/>
              </a:lnSpc>
            </a:pPr>
            <a:r>
              <a:rPr lang="en-AU" sz="1000" spc="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Tourism Statistics (DoTS), Year ending December and December Quarter 2025</a:t>
            </a:r>
          </a:p>
          <a:p>
            <a:pPr defTabSz="313411">
              <a:lnSpc>
                <a:spcPct val="90000"/>
              </a:lnSpc>
            </a:pPr>
            <a:r>
              <a:rPr lang="en-AU" sz="800" spc="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Tourism Research Australia</a:t>
            </a:r>
            <a:endParaRPr lang="en-AU" sz="700" spc="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6AD0A1-F28C-B061-AED2-377BE50B5D62}"/>
              </a:ext>
            </a:extLst>
          </p:cNvPr>
          <p:cNvSpPr txBox="1"/>
          <p:nvPr/>
        </p:nvSpPr>
        <p:spPr>
          <a:xfrm>
            <a:off x="497514" y="6453049"/>
            <a:ext cx="3257764" cy="18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3411">
              <a:lnSpc>
                <a:spcPct val="90000"/>
              </a:lnSpc>
            </a:pPr>
            <a:r>
              <a:rPr lang="en-AU" sz="700" b="1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VISITOR DATA </a:t>
            </a:r>
            <a:r>
              <a:rPr lang="en-AU" sz="7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  <a:endParaRPr lang="en-AU" sz="600" spc="3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988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CF56FC7F96AE459CDC0263119F0B35" ma:contentTypeVersion="21" ma:contentTypeDescription="Create a new document." ma:contentTypeScope="" ma:versionID="b96be3885766d6d74048f73c15d4d4c8">
  <xsd:schema xmlns:xsd="http://www.w3.org/2001/XMLSchema" xmlns:xs="http://www.w3.org/2001/XMLSchema" xmlns:p="http://schemas.microsoft.com/office/2006/metadata/properties" xmlns:ns2="d724e0d4-68e2-4e36-8d50-a6d22db71b56" targetNamespace="http://schemas.microsoft.com/office/2006/metadata/properties" ma:root="true" ma:fieldsID="6a112fe71e0df921de76d8d3ebb55493" ns2:_="">
    <xsd:import namespace="d724e0d4-68e2-4e36-8d50-a6d22db71b56"/>
    <xsd:element name="properties">
      <xsd:complexType>
        <xsd:sequence>
          <xsd:element name="documentManagement">
            <xsd:complexType>
              <xsd:all>
                <xsd:element ref="ns2:ImageLibraryRef_x003a_" minOccurs="0"/>
                <xsd:element ref="ns2:ImageCredit" minOccurs="0"/>
                <xsd:element ref="ns2:ImageLocation" minOccurs="0"/>
                <xsd:element ref="ns2:Region" minOccurs="0"/>
                <xsd:element ref="ns2:ImageAltText" minOccurs="0"/>
                <xsd:element ref="ns2:DocumentType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VisualLibraryID" minOccurs="0"/>
                <xsd:element ref="ns2:MediaService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4e0d4-68e2-4e36-8d50-a6d22db71b56" elementFormDefault="qualified">
    <xsd:import namespace="http://schemas.microsoft.com/office/2006/documentManagement/types"/>
    <xsd:import namespace="http://schemas.microsoft.com/office/infopath/2007/PartnerControls"/>
    <xsd:element name="ImageLibraryRef_x003a_" ma:index="2" nillable="true" ma:displayName="Image Library Ref:" ma:decimals="0" ma:format="Dropdown" ma:internalName="ImageLibraryRef_x003a_" ma:readOnly="false" ma:percentage="FALSE">
      <xsd:simpleType>
        <xsd:restriction base="dms:Number"/>
      </xsd:simpleType>
    </xsd:element>
    <xsd:element name="ImageCredit" ma:index="3" nillable="true" ma:displayName="Image Credit" ma:format="Dropdown" ma:internalName="ImageCredit" ma:readOnly="false">
      <xsd:simpleType>
        <xsd:restriction base="dms:Text">
          <xsd:maxLength value="255"/>
        </xsd:restriction>
      </xsd:simpleType>
    </xsd:element>
    <xsd:element name="ImageLocation" ma:index="4" nillable="true" ma:displayName="Image Location" ma:format="Dropdown" ma:internalName="ImageLocation" ma:readOnly="false">
      <xsd:simpleType>
        <xsd:restriction base="dms:Text">
          <xsd:maxLength value="255"/>
        </xsd:restriction>
      </xsd:simpleType>
    </xsd:element>
    <xsd:element name="Region" ma:index="5" nillable="true" ma:displayName="Region" ma:format="Dropdown" ma:internalName="Region" ma:readOnly="false">
      <xsd:simpleType>
        <xsd:restriction base="dms:Text">
          <xsd:maxLength value="255"/>
        </xsd:restriction>
      </xsd:simpleType>
    </xsd:element>
    <xsd:element name="ImageAltText" ma:index="6" nillable="true" ma:displayName="Image Alt Text" ma:format="Dropdown" ma:internalName="ImageAltText" ma:readOnly="false">
      <xsd:simpleType>
        <xsd:restriction base="dms:Text">
          <xsd:maxLength value="255"/>
        </xsd:restriction>
      </xsd:simpleType>
    </xsd:element>
    <xsd:element name="DocumentType" ma:index="7" nillable="true" ma:displayName="Document Type" ma:format="Dropdown" ma:internalName="DocumentType" ma:readOnly="false">
      <xsd:simpleType>
        <xsd:union memberTypes="dms:Text">
          <xsd:simpleType>
            <xsd:restriction base="dms:Choice">
              <xsd:enumeration value="Fact Sheet"/>
              <xsd:enumeration value="Toolkit"/>
              <xsd:enumeration value="Profile"/>
            </xsd:restriction>
          </xsd:simpleType>
        </xsd:union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67b9142-15bc-44c4-8830-b92b1a1fe3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hidden="true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VisualLibraryID" ma:index="22" nillable="true" ma:displayName="Visual Library ID" ma:decimals="0" ma:format="Dropdown" ma:hidden="true" ma:internalName="VisualLibraryID" ma:readOnly="false" ma:percentage="FALSE">
      <xsd:simpleType>
        <xsd:restriction base="dms:Number"/>
      </xsd:simpleType>
    </xsd:element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24e0d4-68e2-4e36-8d50-a6d22db71b56">
      <Terms xmlns="http://schemas.microsoft.com/office/infopath/2007/PartnerControls"/>
    </lcf76f155ced4ddcb4097134ff3c332f>
    <ImageAltText xmlns="d724e0d4-68e2-4e36-8d50-a6d22db71b56" xsi:nil="true"/>
    <ImageCredit xmlns="d724e0d4-68e2-4e36-8d50-a6d22db71b56" xsi:nil="true"/>
    <VisualLibraryID xmlns="d724e0d4-68e2-4e36-8d50-a6d22db71b56" xsi:nil="true"/>
    <ImageLocation xmlns="d724e0d4-68e2-4e36-8d50-a6d22db71b56" xsi:nil="true"/>
    <DocumentType xmlns="d724e0d4-68e2-4e36-8d50-a6d22db71b56" xsi:nil="true"/>
    <Region xmlns="d724e0d4-68e2-4e36-8d50-a6d22db71b56" xsi:nil="true"/>
    <ImageLibraryRef_x003a_ xmlns="d724e0d4-68e2-4e36-8d50-a6d22db71b5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405F3C-94EA-4291-88C0-4F0F41FCDE27}"/>
</file>

<file path=customXml/itemProps2.xml><?xml version="1.0" encoding="utf-8"?>
<ds:datastoreItem xmlns:ds="http://schemas.openxmlformats.org/officeDocument/2006/customXml" ds:itemID="{0F9483B8-35CB-48D7-9342-FFCFAB66C57F}">
  <ds:schemaRefs>
    <ds:schemaRef ds:uri="http://schemas.microsoft.com/office/2006/documentManagement/types"/>
    <ds:schemaRef ds:uri="http://purl.org/dc/dcmitype/"/>
    <ds:schemaRef ds:uri="8cbf11d3-3bc3-4185-9959-773e8745e745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e77a63f4-80d5-42f4-8842-5aceca1799e1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594EEC6-D9E3-4DB9-AFE5-86373CF939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3917</TotalTime>
  <Words>719</Words>
  <Application>Microsoft Office PowerPoint</Application>
  <PresentationFormat>A4 Paper (210x297 mm)</PresentationFormat>
  <Paragraphs>139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Baskerville Old Face</vt:lpstr>
      <vt:lpstr>Calibri</vt:lpstr>
      <vt:lpstr>Verdana Pro Light</vt:lpstr>
      <vt:lpstr>Office 2013 - 2022 Theme</vt:lpstr>
      <vt:lpstr>INTRASTATE VISITOR PROFILE </vt:lpstr>
      <vt:lpstr>Intrastate trips by Tasmanians</vt:lpstr>
      <vt:lpstr>Intrastate trips by Tasmanians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TASMANIAN  TOURISM  SNAPSHOT YEAR ENDING SEPTEMBER 2024</dc:title>
  <dc:creator>Williams, James</dc:creator>
  <cp:lastModifiedBy>Holloway, David</cp:lastModifiedBy>
  <cp:revision>5</cp:revision>
  <cp:lastPrinted>2025-03-23T21:24:50Z</cp:lastPrinted>
  <dcterms:created xsi:type="dcterms:W3CDTF">2024-12-18T02:25:35Z</dcterms:created>
  <dcterms:modified xsi:type="dcterms:W3CDTF">2026-03-10T23:07:23Z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0x01010098CF56FC7F96AE459CDC0263119F0B35</vt:lpwstr>
  </property>
  <property fmtid="{D5CDD505-2E9C-101B-9397-08002B2CF9AE}" pid="3" name="MediaServiceImageTags">
    <vt:lpwstr/>
  </property>
</Properties>
</file>